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Lst>
  <p:notesMasterIdLst>
    <p:notesMasterId r:id="rId40"/>
  </p:notesMasterIdLst>
  <p:sldIdLst>
    <p:sldId id="256" r:id="rId3"/>
    <p:sldId id="257" r:id="rId4"/>
    <p:sldId id="258" r:id="rId5"/>
    <p:sldId id="292" r:id="rId6"/>
    <p:sldId id="259" r:id="rId7"/>
    <p:sldId id="295" r:id="rId8"/>
    <p:sldId id="293" r:id="rId9"/>
    <p:sldId id="261" r:id="rId10"/>
    <p:sldId id="260" r:id="rId11"/>
    <p:sldId id="262" r:id="rId12"/>
    <p:sldId id="263" r:id="rId13"/>
    <p:sldId id="294" r:id="rId14"/>
    <p:sldId id="265" r:id="rId15"/>
    <p:sldId id="266" r:id="rId16"/>
    <p:sldId id="267" r:id="rId17"/>
    <p:sldId id="268" r:id="rId18"/>
    <p:sldId id="269" r:id="rId19"/>
    <p:sldId id="287" r:id="rId20"/>
    <p:sldId id="270" r:id="rId21"/>
    <p:sldId id="272" r:id="rId22"/>
    <p:sldId id="273" r:id="rId23"/>
    <p:sldId id="274" r:id="rId24"/>
    <p:sldId id="276" r:id="rId25"/>
    <p:sldId id="277" r:id="rId26"/>
    <p:sldId id="278" r:id="rId27"/>
    <p:sldId id="279" r:id="rId28"/>
    <p:sldId id="280" r:id="rId29"/>
    <p:sldId id="290" r:id="rId30"/>
    <p:sldId id="281" r:id="rId31"/>
    <p:sldId id="282" r:id="rId32"/>
    <p:sldId id="283" r:id="rId33"/>
    <p:sldId id="286" r:id="rId34"/>
    <p:sldId id="284" r:id="rId35"/>
    <p:sldId id="285" r:id="rId36"/>
    <p:sldId id="288" r:id="rId37"/>
    <p:sldId id="289"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66" d="100"/>
          <a:sy n="66" d="100"/>
        </p:scale>
        <p:origin x="132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viewProps" Target="view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notesMaster" Target="notesMasters/notesMaster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tableStyles" Target="tableStyle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theme" Target="theme/theme1.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 /><Relationship Id="rId2" Type="http://schemas.microsoft.com/office/2011/relationships/chartColorStyle" Target="colors3.xml" /><Relationship Id="rId1" Type="http://schemas.microsoft.com/office/2011/relationships/chartStyle" Target="style3.xml" /></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 /><Relationship Id="rId2" Type="http://schemas.microsoft.com/office/2011/relationships/chartColorStyle" Target="colors4.xml" /><Relationship Id="rId1" Type="http://schemas.microsoft.com/office/2011/relationships/chartStyle" Target="style4.xml" /></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 /><Relationship Id="rId2" Type="http://schemas.microsoft.com/office/2011/relationships/chartColorStyle" Target="colors5.xml" /><Relationship Id="rId1" Type="http://schemas.microsoft.com/office/2011/relationships/chartStyle" Target="style5.xml" /></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 /><Relationship Id="rId2" Type="http://schemas.microsoft.com/office/2011/relationships/chartColorStyle" Target="colors6.xml" /><Relationship Id="rId1" Type="http://schemas.microsoft.com/office/2011/relationships/chartStyle" Target="style6.xml" /></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 /><Relationship Id="rId2" Type="http://schemas.microsoft.com/office/2011/relationships/chartColorStyle" Target="colors7.xml" /><Relationship Id="rId1" Type="http://schemas.microsoft.com/office/2011/relationships/chartStyle" Target="style7.xml" /></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 /><Relationship Id="rId2" Type="http://schemas.microsoft.com/office/2011/relationships/chartColorStyle" Target="colors8.xml" /><Relationship Id="rId1" Type="http://schemas.microsoft.com/office/2011/relationships/chartStyle" Target="style8.xml" /></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 /><Relationship Id="rId2" Type="http://schemas.microsoft.com/office/2011/relationships/chartColorStyle" Target="colors9.xml" /><Relationship Id="rId1" Type="http://schemas.microsoft.com/office/2011/relationships/chartStyle" Target="style9.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INDIA’S FDI INFLOWS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FDI INFLOWS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2015-16</c:v>
                </c:pt>
                <c:pt idx="1">
                  <c:v>2016-17</c:v>
                </c:pt>
                <c:pt idx="2">
                  <c:v>2017-18</c:v>
                </c:pt>
                <c:pt idx="3">
                  <c:v>2018-19</c:v>
                </c:pt>
              </c:strCache>
            </c:strRef>
          </c:cat>
          <c:val>
            <c:numRef>
              <c:f>Sheet1!$B$2:$B$5</c:f>
              <c:numCache>
                <c:formatCode>General</c:formatCode>
                <c:ptCount val="4"/>
                <c:pt idx="0">
                  <c:v>55.6</c:v>
                </c:pt>
                <c:pt idx="1">
                  <c:v>60.1</c:v>
                </c:pt>
                <c:pt idx="2">
                  <c:v>61</c:v>
                </c:pt>
                <c:pt idx="3">
                  <c:v>62</c:v>
                </c:pt>
              </c:numCache>
            </c:numRef>
          </c:val>
          <c:extLst>
            <c:ext xmlns:c16="http://schemas.microsoft.com/office/drawing/2014/chart" uri="{C3380CC4-5D6E-409C-BE32-E72D297353CC}">
              <c16:uniqueId val="{00000000-1F5D-44EF-86A5-18F04A4D3D75}"/>
            </c:ext>
          </c:extLst>
        </c:ser>
        <c:ser>
          <c:idx val="1"/>
          <c:order val="1"/>
          <c:tx>
            <c:strRef>
              <c:f>Sheet1!$C$1</c:f>
              <c:strCache>
                <c:ptCount val="1"/>
                <c:pt idx="0">
                  <c:v>FDI OUTFLOWS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2015-16</c:v>
                </c:pt>
                <c:pt idx="1">
                  <c:v>2016-17</c:v>
                </c:pt>
                <c:pt idx="2">
                  <c:v>2017-18</c:v>
                </c:pt>
                <c:pt idx="3">
                  <c:v>2018-19</c:v>
                </c:pt>
              </c:strCache>
            </c:strRef>
          </c:cat>
          <c:val>
            <c:numRef>
              <c:f>Sheet1!$C$2:$C$5</c:f>
              <c:numCache>
                <c:formatCode>General</c:formatCode>
                <c:ptCount val="4"/>
                <c:pt idx="0">
                  <c:v>8.9</c:v>
                </c:pt>
                <c:pt idx="1">
                  <c:v>6.6</c:v>
                </c:pt>
                <c:pt idx="2">
                  <c:v>9.1</c:v>
                </c:pt>
                <c:pt idx="3">
                  <c:v>13.5</c:v>
                </c:pt>
              </c:numCache>
            </c:numRef>
          </c:val>
          <c:extLst>
            <c:ext xmlns:c16="http://schemas.microsoft.com/office/drawing/2014/chart" uri="{C3380CC4-5D6E-409C-BE32-E72D297353CC}">
              <c16:uniqueId val="{00000001-1F5D-44EF-86A5-18F04A4D3D75}"/>
            </c:ext>
          </c:extLst>
        </c:ser>
        <c:dLbls>
          <c:dLblPos val="outEnd"/>
          <c:showLegendKey val="0"/>
          <c:showVal val="1"/>
          <c:showCatName val="0"/>
          <c:showSerName val="0"/>
          <c:showPercent val="0"/>
          <c:showBubbleSize val="0"/>
        </c:dLbls>
        <c:gapWidth val="219"/>
        <c:overlap val="-27"/>
        <c:axId val="1643136720"/>
        <c:axId val="1643138800"/>
      </c:barChart>
      <c:catAx>
        <c:axId val="16431367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FDI</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3138800"/>
        <c:crosses val="autoZero"/>
        <c:auto val="1"/>
        <c:lblAlgn val="ctr"/>
        <c:lblOffset val="100"/>
        <c:noMultiLvlLbl val="0"/>
      </c:catAx>
      <c:valAx>
        <c:axId val="164313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US BN$</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313672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0217058071748022"/>
          <c:y val="0.12684009255932366"/>
          <c:w val="0.86643491213021284"/>
          <c:h val="0.73867633871676053"/>
        </c:manualLayout>
      </c:layout>
      <c:barChart>
        <c:barDir val="col"/>
        <c:grouping val="clustered"/>
        <c:varyColors val="0"/>
        <c:ser>
          <c:idx val="0"/>
          <c:order val="0"/>
          <c:tx>
            <c:strRef>
              <c:f>Sheet1!$B$1</c:f>
              <c:strCache>
                <c:ptCount val="1"/>
                <c:pt idx="0">
                  <c:v>EXPORT</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Sheet1!$A$2:$A$6</c:f>
              <c:strCache>
                <c:ptCount val="5"/>
                <c:pt idx="0">
                  <c:v>2015-16</c:v>
                </c:pt>
                <c:pt idx="1">
                  <c:v>2016-17</c:v>
                </c:pt>
                <c:pt idx="2">
                  <c:v>2017-18</c:v>
                </c:pt>
                <c:pt idx="3">
                  <c:v>2018-19</c:v>
                </c:pt>
                <c:pt idx="4">
                  <c:v>2019-200</c:v>
                </c:pt>
              </c:strCache>
            </c:strRef>
          </c:cat>
          <c:val>
            <c:numRef>
              <c:f>Sheet1!$B$2:$B$6</c:f>
              <c:numCache>
                <c:formatCode>General</c:formatCode>
                <c:ptCount val="5"/>
                <c:pt idx="0">
                  <c:v>262</c:v>
                </c:pt>
                <c:pt idx="1">
                  <c:v>276</c:v>
                </c:pt>
                <c:pt idx="2">
                  <c:v>303</c:v>
                </c:pt>
                <c:pt idx="3">
                  <c:v>330</c:v>
                </c:pt>
                <c:pt idx="4">
                  <c:v>313</c:v>
                </c:pt>
              </c:numCache>
            </c:numRef>
          </c:val>
          <c:extLst>
            <c:ext xmlns:c16="http://schemas.microsoft.com/office/drawing/2014/chart" uri="{C3380CC4-5D6E-409C-BE32-E72D297353CC}">
              <c16:uniqueId val="{00000000-CB9F-45BE-9E79-F48D854D2CAE}"/>
            </c:ext>
          </c:extLst>
        </c:ser>
        <c:ser>
          <c:idx val="1"/>
          <c:order val="1"/>
          <c:tx>
            <c:strRef>
              <c:f>Sheet1!$C$1</c:f>
              <c:strCache>
                <c:ptCount val="1"/>
                <c:pt idx="0">
                  <c:v>IMPORT</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Sheet1!$A$2:$A$6</c:f>
              <c:strCache>
                <c:ptCount val="5"/>
                <c:pt idx="0">
                  <c:v>2015-16</c:v>
                </c:pt>
                <c:pt idx="1">
                  <c:v>2016-17</c:v>
                </c:pt>
                <c:pt idx="2">
                  <c:v>2017-18</c:v>
                </c:pt>
                <c:pt idx="3">
                  <c:v>2018-19</c:v>
                </c:pt>
                <c:pt idx="4">
                  <c:v>2019-200</c:v>
                </c:pt>
              </c:strCache>
            </c:strRef>
          </c:cat>
          <c:val>
            <c:numRef>
              <c:f>Sheet1!$C$2:$C$6</c:f>
              <c:numCache>
                <c:formatCode>General</c:formatCode>
                <c:ptCount val="5"/>
                <c:pt idx="0">
                  <c:v>381</c:v>
                </c:pt>
                <c:pt idx="1">
                  <c:v>382</c:v>
                </c:pt>
                <c:pt idx="2">
                  <c:v>465</c:v>
                </c:pt>
                <c:pt idx="3">
                  <c:v>514</c:v>
                </c:pt>
                <c:pt idx="4">
                  <c:v>474</c:v>
                </c:pt>
              </c:numCache>
            </c:numRef>
          </c:val>
          <c:extLst>
            <c:ext xmlns:c16="http://schemas.microsoft.com/office/drawing/2014/chart" uri="{C3380CC4-5D6E-409C-BE32-E72D297353CC}">
              <c16:uniqueId val="{00000001-CB9F-45BE-9E79-F48D854D2CAE}"/>
            </c:ext>
          </c:extLst>
        </c:ser>
        <c:ser>
          <c:idx val="2"/>
          <c:order val="2"/>
          <c:tx>
            <c:strRef>
              <c:f>Sheet1!$D$1</c:f>
              <c:strCache>
                <c:ptCount val="1"/>
                <c:pt idx="0">
                  <c:v>TOTAL TRADE</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Sheet1!$A$2:$A$6</c:f>
              <c:strCache>
                <c:ptCount val="5"/>
                <c:pt idx="0">
                  <c:v>2015-16</c:v>
                </c:pt>
                <c:pt idx="1">
                  <c:v>2016-17</c:v>
                </c:pt>
                <c:pt idx="2">
                  <c:v>2017-18</c:v>
                </c:pt>
                <c:pt idx="3">
                  <c:v>2018-19</c:v>
                </c:pt>
                <c:pt idx="4">
                  <c:v>2019-200</c:v>
                </c:pt>
              </c:strCache>
            </c:strRef>
          </c:cat>
          <c:val>
            <c:numRef>
              <c:f>Sheet1!$D$2:$D$6</c:f>
              <c:numCache>
                <c:formatCode>General</c:formatCode>
                <c:ptCount val="5"/>
                <c:pt idx="0">
                  <c:v>643</c:v>
                </c:pt>
                <c:pt idx="1">
                  <c:v>658</c:v>
                </c:pt>
                <c:pt idx="2">
                  <c:v>768</c:v>
                </c:pt>
                <c:pt idx="3">
                  <c:v>844</c:v>
                </c:pt>
                <c:pt idx="4">
                  <c:v>787</c:v>
                </c:pt>
              </c:numCache>
            </c:numRef>
          </c:val>
          <c:extLst>
            <c:ext xmlns:c16="http://schemas.microsoft.com/office/drawing/2014/chart" uri="{C3380CC4-5D6E-409C-BE32-E72D297353CC}">
              <c16:uniqueId val="{00000002-CB9F-45BE-9E79-F48D854D2CAE}"/>
            </c:ext>
          </c:extLst>
        </c:ser>
        <c:dLbls>
          <c:dLblPos val="outEnd"/>
          <c:showLegendKey val="0"/>
          <c:showVal val="1"/>
          <c:showCatName val="0"/>
          <c:showSerName val="0"/>
          <c:showPercent val="0"/>
          <c:showBubbleSize val="0"/>
        </c:dLbls>
        <c:gapWidth val="315"/>
        <c:overlap val="-40"/>
        <c:axId val="845240047"/>
        <c:axId val="845248783"/>
      </c:barChart>
      <c:catAx>
        <c:axId val="84524004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dirty="0"/>
                  <a:t>FY</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45248783"/>
        <c:crosses val="autoZero"/>
        <c:auto val="1"/>
        <c:lblAlgn val="ctr"/>
        <c:lblOffset val="100"/>
        <c:noMultiLvlLbl val="0"/>
      </c:catAx>
      <c:valAx>
        <c:axId val="84524878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USBN</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4524004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MAJOR IMPORT COUNTRIES(2021)</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Sales</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Sheet1!$A$2:$A$11</c:f>
              <c:strCache>
                <c:ptCount val="10"/>
                <c:pt idx="0">
                  <c:v>CHINA</c:v>
                </c:pt>
                <c:pt idx="1">
                  <c:v>USA</c:v>
                </c:pt>
                <c:pt idx="2">
                  <c:v>UAE</c:v>
                </c:pt>
                <c:pt idx="3">
                  <c:v>SAUDI ARABIA</c:v>
                </c:pt>
                <c:pt idx="4">
                  <c:v>IRAQ</c:v>
                </c:pt>
                <c:pt idx="5">
                  <c:v>HONGKONG</c:v>
                </c:pt>
                <c:pt idx="6">
                  <c:v>SINGAPORE</c:v>
                </c:pt>
                <c:pt idx="7">
                  <c:v>SOUTH KOREA </c:v>
                </c:pt>
                <c:pt idx="8">
                  <c:v>INDONESIA</c:v>
                </c:pt>
                <c:pt idx="9">
                  <c:v>SWITZERLAND</c:v>
                </c:pt>
              </c:strCache>
            </c:strRef>
          </c:cat>
          <c:val>
            <c:numRef>
              <c:f>Sheet1!$B$2:$B$11</c:f>
              <c:numCache>
                <c:formatCode>General</c:formatCode>
                <c:ptCount val="10"/>
                <c:pt idx="0">
                  <c:v>58.8</c:v>
                </c:pt>
                <c:pt idx="1">
                  <c:v>26.62</c:v>
                </c:pt>
                <c:pt idx="2">
                  <c:v>23.9</c:v>
                </c:pt>
                <c:pt idx="3">
                  <c:v>17.72</c:v>
                </c:pt>
                <c:pt idx="4">
                  <c:v>16.170000000000002</c:v>
                </c:pt>
                <c:pt idx="5">
                  <c:v>14.58</c:v>
                </c:pt>
                <c:pt idx="6">
                  <c:v>12.31</c:v>
                </c:pt>
                <c:pt idx="7">
                  <c:v>12.17</c:v>
                </c:pt>
                <c:pt idx="8">
                  <c:v>12.02</c:v>
                </c:pt>
                <c:pt idx="9">
                  <c:v>11.31</c:v>
                </c:pt>
              </c:numCache>
            </c:numRef>
          </c:val>
          <c:extLst>
            <c:ext xmlns:c16="http://schemas.microsoft.com/office/drawing/2014/chart" uri="{C3380CC4-5D6E-409C-BE32-E72D297353CC}">
              <c16:uniqueId val="{00000000-90F8-4383-9E39-C1D6DF596457}"/>
            </c:ext>
          </c:extLst>
        </c:ser>
        <c:dLbls>
          <c:showLegendKey val="0"/>
          <c:showVal val="0"/>
          <c:showCatName val="1"/>
          <c:showSerName val="0"/>
          <c:showPercent val="1"/>
          <c:showBubbleSize val="0"/>
        </c:dLbls>
        <c:gapWidth val="65"/>
        <c:shape val="box"/>
        <c:axId val="840472351"/>
        <c:axId val="840471935"/>
        <c:axId val="0"/>
      </c:bar3DChart>
      <c:catAx>
        <c:axId val="840472351"/>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840471935"/>
        <c:crosses val="autoZero"/>
        <c:auto val="1"/>
        <c:lblAlgn val="ctr"/>
        <c:lblOffset val="100"/>
        <c:noMultiLvlLbl val="0"/>
      </c:catAx>
      <c:valAx>
        <c:axId val="840471935"/>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840472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MAJOR EXPORT COUNTRIES(2021)</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USD</c:v>
                </c:pt>
              </c:strCache>
            </c:strRef>
          </c:tx>
          <c:spPr>
            <a:pattFill prst="ltUpDiag">
              <a:fgClr>
                <a:schemeClr val="accent1"/>
              </a:fgClr>
              <a:bgClr>
                <a:schemeClr val="lt1"/>
              </a:bgClr>
            </a:pattFill>
            <a:ln>
              <a:noFill/>
            </a:ln>
            <a:effectLst/>
          </c:spPr>
          <c:invertIfNegative val="0"/>
          <c:dLbls>
            <c:spPr>
              <a:solidFill>
                <a:prstClr val="white"/>
              </a:solidFill>
              <a:ln>
                <a:solidFill>
                  <a:srgbClr val="4472C4"/>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70000"/>
                    </a:schemeClr>
                  </a:solidFill>
                  <a:ln>
                    <a:noFill/>
                  </a:ln>
                </c15:spPr>
                <c15:showLeaderLines val="0"/>
              </c:ext>
            </c:extLst>
          </c:dLbls>
          <c:cat>
            <c:strRef>
              <c:f>Sheet1!$A$2:$A$12</c:f>
              <c:strCache>
                <c:ptCount val="11"/>
                <c:pt idx="0">
                  <c:v>USA</c:v>
                </c:pt>
                <c:pt idx="1">
                  <c:v>CHINA</c:v>
                </c:pt>
                <c:pt idx="2">
                  <c:v>UAE</c:v>
                </c:pt>
                <c:pt idx="3">
                  <c:v>HONGKONG</c:v>
                </c:pt>
                <c:pt idx="4">
                  <c:v>SINGAPORE</c:v>
                </c:pt>
                <c:pt idx="5">
                  <c:v>BANGLADESH</c:v>
                </c:pt>
                <c:pt idx="6">
                  <c:v>UK</c:v>
                </c:pt>
                <c:pt idx="7">
                  <c:v>GERMANY</c:v>
                </c:pt>
                <c:pt idx="8">
                  <c:v>NETHERLANDS</c:v>
                </c:pt>
                <c:pt idx="9">
                  <c:v>MALAYSIA</c:v>
                </c:pt>
                <c:pt idx="10">
                  <c:v>SAUDI ARABIA</c:v>
                </c:pt>
              </c:strCache>
            </c:strRef>
          </c:cat>
          <c:val>
            <c:numRef>
              <c:f>Sheet1!$B$2:$B$12</c:f>
              <c:numCache>
                <c:formatCode>General</c:formatCode>
                <c:ptCount val="11"/>
                <c:pt idx="0">
                  <c:v>49.32</c:v>
                </c:pt>
                <c:pt idx="1">
                  <c:v>19.010000000000002</c:v>
                </c:pt>
                <c:pt idx="2">
                  <c:v>17.95</c:v>
                </c:pt>
                <c:pt idx="3">
                  <c:v>9.5399999999999991</c:v>
                </c:pt>
                <c:pt idx="4">
                  <c:v>8.3000000000000007</c:v>
                </c:pt>
                <c:pt idx="5">
                  <c:v>7.91</c:v>
                </c:pt>
                <c:pt idx="6">
                  <c:v>7.77</c:v>
                </c:pt>
                <c:pt idx="7">
                  <c:v>7.66</c:v>
                </c:pt>
                <c:pt idx="8">
                  <c:v>6.26</c:v>
                </c:pt>
                <c:pt idx="9">
                  <c:v>6.19</c:v>
                </c:pt>
                <c:pt idx="10">
                  <c:v>6.15</c:v>
                </c:pt>
              </c:numCache>
            </c:numRef>
          </c:val>
          <c:extLst>
            <c:ext xmlns:c16="http://schemas.microsoft.com/office/drawing/2014/chart" uri="{C3380CC4-5D6E-409C-BE32-E72D297353CC}">
              <c16:uniqueId val="{00000000-8B9E-458B-996D-4375FFBE55D9}"/>
            </c:ext>
          </c:extLst>
        </c:ser>
        <c:dLbls>
          <c:dLblPos val="inEnd"/>
          <c:showLegendKey val="0"/>
          <c:showVal val="1"/>
          <c:showCatName val="0"/>
          <c:showSerName val="0"/>
          <c:showPercent val="0"/>
          <c:showBubbleSize val="0"/>
        </c:dLbls>
        <c:gapWidth val="269"/>
        <c:overlap val="-20"/>
        <c:axId val="955525327"/>
        <c:axId val="955547375"/>
      </c:barChart>
      <c:valAx>
        <c:axId val="955547375"/>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955525327"/>
        <c:crosses val="autoZero"/>
        <c:crossBetween val="between"/>
      </c:valAx>
      <c:catAx>
        <c:axId val="955525327"/>
        <c:scaling>
          <c:orientation val="minMax"/>
        </c:scaling>
        <c:delete val="0"/>
        <c:axPos val="l"/>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95554737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dirty="0"/>
              <a:t>MAJOR EXPORT ARTICLES(2021)</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CBF0-4C40-9063-9892C0A99619}"/>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CBF0-4C40-9063-9892C0A99619}"/>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0160-477E-A69F-DE42728A49B4}"/>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0160-477E-A69F-DE42728A49B4}"/>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0160-477E-A69F-DE42728A49B4}"/>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0160-477E-A69F-DE42728A49B4}"/>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0160-477E-A69F-DE42728A49B4}"/>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0160-477E-A69F-DE42728A49B4}"/>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1-0160-477E-A69F-DE42728A49B4}"/>
              </c:ext>
            </c:extLst>
          </c:dPt>
          <c:dPt>
            <c:idx val="9"/>
            <c:bubble3D val="0"/>
            <c:spPr>
              <a:solidFill>
                <a:schemeClr val="accent4">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3-0160-477E-A69F-DE42728A49B4}"/>
              </c:ext>
            </c:extLst>
          </c:dPt>
          <c:dLbls>
            <c:dLbl>
              <c:idx val="0"/>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38A1E76F-E97B-4D78-82CF-F76EB54A46D6}" type="CATEGORYNAME">
                      <a:rPr lang="en-US"/>
                      <a:pPr>
                        <a:defRPr/>
                      </a:pPr>
                      <a:t>[CATEGORY NAME]</a:t>
                    </a:fld>
                    <a:r>
                      <a:rPr lang="en-US" baseline="0" dirty="0"/>
                      <a:t>, </a:t>
                    </a:r>
                    <a:fld id="{6A677A84-3BF7-4742-9AD7-E2A4E946CDB5}" type="VALUE">
                      <a:rPr lang="en-US" baseline="0" smtClean="0"/>
                      <a:pPr>
                        <a:defRPr/>
                      </a:pPr>
                      <a:t>[VALUE]</a:t>
                    </a:fld>
                    <a:r>
                      <a:rPr lang="en-US" baseline="0" dirty="0"/>
                      <a:t>BN, </a:t>
                    </a:r>
                    <a:fld id="{B7BFDB84-F2EE-4273-B203-D65C0EDA213C}" type="PERCENTAGE">
                      <a:rPr lang="en-US" baseline="0"/>
                      <a:pPr>
                        <a:defRPr/>
                      </a:pPr>
                      <a:t>[PERCENTAGE]</a:t>
                    </a:fld>
                    <a:endParaRPr lang="en-US" baseline="0" dirty="0"/>
                  </a:p>
                </c:rich>
              </c:tx>
              <c:spPr>
                <a:solidFill>
                  <a:prstClr val="white">
                    <a:alpha val="75000"/>
                  </a:prstClr>
                </a:solidFill>
                <a:ln w="9525">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0008503647009851"/>
                      <c:h val="0.1871201773737351"/>
                    </c:manualLayout>
                  </c15:layout>
                  <c15:dlblFieldTable/>
                  <c15:showDataLabelsRange val="0"/>
                </c:ext>
                <c:ext xmlns:c16="http://schemas.microsoft.com/office/drawing/2014/chart" uri="{C3380CC4-5D6E-409C-BE32-E72D297353CC}">
                  <c16:uniqueId val="{00000002-CBF0-4C40-9063-9892C0A99619}"/>
                </c:ext>
              </c:extLst>
            </c:dLbl>
            <c:dLbl>
              <c:idx val="1"/>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0F95356A-1051-429F-B749-36329DFDAD16}" type="CATEGORYNAME">
                      <a:rPr lang="en-US" dirty="0"/>
                      <a:pPr>
                        <a:defRPr/>
                      </a:pPr>
                      <a:t>[CATEGORY NAME]</a:t>
                    </a:fld>
                    <a:r>
                      <a:rPr lang="en-US" baseline="0" dirty="0"/>
                      <a:t>, </a:t>
                    </a:r>
                    <a:fld id="{C130AA6F-3D85-4CEB-B996-A72FCF3B1B69}" type="VALUE">
                      <a:rPr lang="en-US" baseline="0" smtClean="0"/>
                      <a:pPr>
                        <a:defRPr/>
                      </a:pPr>
                      <a:t>[VALUE]</a:t>
                    </a:fld>
                    <a:r>
                      <a:rPr lang="en-US" baseline="0" dirty="0"/>
                      <a:t>BN, </a:t>
                    </a:r>
                    <a:fld id="{75D616EA-F587-4F96-BC34-C1E6C3BB2DCB}" type="PERCENTAGE">
                      <a:rPr lang="en-US" baseline="0" dirty="0"/>
                      <a:pPr>
                        <a:defRPr/>
                      </a:pPr>
                      <a:t>[PERCENTAGE]</a:t>
                    </a:fld>
                    <a:endParaRPr lang="en-US" baseline="0" dirty="0"/>
                  </a:p>
                </c:rich>
              </c:tx>
              <c:spPr>
                <a:solidFill>
                  <a:prstClr val="white">
                    <a:alpha val="75000"/>
                  </a:prstClr>
                </a:solidFill>
                <a:ln w="9525">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3465645246692041"/>
                      <c:h val="0.15042292966731308"/>
                    </c:manualLayout>
                  </c15:layout>
                  <c15:dlblFieldTable/>
                  <c15:showDataLabelsRange val="0"/>
                </c:ext>
                <c:ext xmlns:c16="http://schemas.microsoft.com/office/drawing/2014/chart" uri="{C3380CC4-5D6E-409C-BE32-E72D297353CC}">
                  <c16:uniqueId val="{00000003-CBF0-4C40-9063-9892C0A99619}"/>
                </c:ext>
              </c:extLst>
            </c:dLbl>
            <c:dLbl>
              <c:idx val="2"/>
              <c:tx>
                <c:rich>
                  <a:bodyPr/>
                  <a:lstStyle/>
                  <a:p>
                    <a:fld id="{13BD7E2D-EBBA-4D11-972C-F1DCB6A0F008}" type="CATEGORYNAME">
                      <a:rPr lang="en-US"/>
                      <a:pPr/>
                      <a:t>[CATEGORY NAME]</a:t>
                    </a:fld>
                    <a:r>
                      <a:rPr lang="en-US" baseline="0" dirty="0"/>
                      <a:t>, </a:t>
                    </a:r>
                    <a:fld id="{83E7F969-5762-4F8F-AEA1-A22A2D7A7DD5}" type="VALUE">
                      <a:rPr lang="en-US" baseline="0" smtClean="0"/>
                      <a:pPr/>
                      <a:t>[VALUE]</a:t>
                    </a:fld>
                    <a:r>
                      <a:rPr lang="en-US" baseline="0" dirty="0"/>
                      <a:t>BN, </a:t>
                    </a:r>
                    <a:fld id="{CD98DAA1-2719-453D-8886-5E4D44B005EB}" type="PERCENTAGE">
                      <a:rPr lang="en-US" baseline="0"/>
                      <a:pPr/>
                      <a:t>[PERCENTAGE]</a:t>
                    </a:fld>
                    <a:endParaRPr lang="en-US" baseline="0" dirty="0"/>
                  </a:p>
                </c:rich>
              </c:tx>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0160-477E-A69F-DE42728A49B4}"/>
                </c:ext>
              </c:extLst>
            </c:dLbl>
            <c:dLbl>
              <c:idx val="3"/>
              <c:tx>
                <c:rich>
                  <a:bodyPr/>
                  <a:lstStyle/>
                  <a:p>
                    <a:fld id="{84CA244B-EE60-43C7-8666-8635736D0712}" type="CATEGORYNAME">
                      <a:rPr lang="en-US"/>
                      <a:pPr/>
                      <a:t>[CATEGORY NAME]</a:t>
                    </a:fld>
                    <a:r>
                      <a:rPr lang="en-US" baseline="0" dirty="0"/>
                      <a:t>, </a:t>
                    </a:r>
                    <a:fld id="{7CED3418-071A-439A-9B38-C7D94FD71180}" type="VALUE">
                      <a:rPr lang="en-US" baseline="0" smtClean="0"/>
                      <a:pPr/>
                      <a:t>[VALUE]</a:t>
                    </a:fld>
                    <a:r>
                      <a:rPr lang="en-US" baseline="0" dirty="0"/>
                      <a:t>BN, </a:t>
                    </a:r>
                    <a:fld id="{1E0A46CA-88D3-4A9F-AB42-75FF86A6072A}" type="PERCENTAGE">
                      <a:rPr lang="en-US" baseline="0"/>
                      <a:pPr/>
                      <a:t>[PERCENTAGE]</a:t>
                    </a:fld>
                    <a:endParaRPr lang="en-US" baseline="0" dirty="0"/>
                  </a:p>
                </c:rich>
              </c:tx>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0160-477E-A69F-DE42728A49B4}"/>
                </c:ext>
              </c:extLst>
            </c:dLbl>
            <c:dLbl>
              <c:idx val="4"/>
              <c:tx>
                <c:rich>
                  <a:bodyPr/>
                  <a:lstStyle/>
                  <a:p>
                    <a:fld id="{02EE11AC-C489-4C6E-A17E-F729AD04187A}" type="CATEGORYNAME">
                      <a:rPr lang="en-US"/>
                      <a:pPr/>
                      <a:t>[CATEGORY NAME]</a:t>
                    </a:fld>
                    <a:r>
                      <a:rPr lang="en-US" baseline="0" dirty="0"/>
                      <a:t>, </a:t>
                    </a:r>
                    <a:fld id="{F4468D77-6A23-4E67-88AA-889598B31BCF}" type="VALUE">
                      <a:rPr lang="en-US" baseline="0" smtClean="0"/>
                      <a:pPr/>
                      <a:t>[VALUE]</a:t>
                    </a:fld>
                    <a:r>
                      <a:rPr lang="en-US" baseline="0" dirty="0"/>
                      <a:t>BN, </a:t>
                    </a:r>
                    <a:fld id="{545F0BAF-6C3E-4CF8-A9BB-F777D0147D81}" type="PERCENTAGE">
                      <a:rPr lang="en-US" baseline="0"/>
                      <a:pPr/>
                      <a:t>[PERCENTAGE]</a:t>
                    </a:fld>
                    <a:endParaRPr lang="en-US" baseline="0" dirty="0"/>
                  </a:p>
                </c:rich>
              </c:tx>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0160-477E-A69F-DE42728A49B4}"/>
                </c:ext>
              </c:extLst>
            </c:dLbl>
            <c:dLbl>
              <c:idx val="5"/>
              <c:tx>
                <c:rich>
                  <a:bodyPr/>
                  <a:lstStyle/>
                  <a:p>
                    <a:fld id="{389BDDA9-82AD-4BEC-892E-8137E3577C4D}" type="CATEGORYNAME">
                      <a:rPr lang="en-US"/>
                      <a:pPr/>
                      <a:t>[CATEGORY NAME]</a:t>
                    </a:fld>
                    <a:r>
                      <a:rPr lang="en-US" baseline="0" dirty="0"/>
                      <a:t>, </a:t>
                    </a:r>
                    <a:fld id="{7256E0DD-ECA4-44B1-A7D6-0C746C3D2511}" type="VALUE">
                      <a:rPr lang="en-US" baseline="0" smtClean="0"/>
                      <a:pPr/>
                      <a:t>[VALUE]</a:t>
                    </a:fld>
                    <a:r>
                      <a:rPr lang="en-US" baseline="0" dirty="0"/>
                      <a:t>BN, </a:t>
                    </a:r>
                    <a:fld id="{62213898-2EE4-41B1-8066-EE35F4FB314D}" type="PERCENTAGE">
                      <a:rPr lang="en-US" baseline="0"/>
                      <a:pPr/>
                      <a:t>[PERCENTAGE]</a:t>
                    </a:fld>
                    <a:endParaRPr lang="en-US" baseline="0" dirty="0"/>
                  </a:p>
                </c:rich>
              </c:tx>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0160-477E-A69F-DE42728A49B4}"/>
                </c:ext>
              </c:extLst>
            </c:dLbl>
            <c:dLbl>
              <c:idx val="6"/>
              <c:tx>
                <c:rich>
                  <a:bodyPr/>
                  <a:lstStyle/>
                  <a:p>
                    <a:fld id="{3EC8A0BC-EBDB-4C5D-9BF9-372E4E32886D}" type="CATEGORYNAME">
                      <a:rPr lang="en-US"/>
                      <a:pPr/>
                      <a:t>[CATEGORY NAME]</a:t>
                    </a:fld>
                    <a:r>
                      <a:rPr lang="en-US" baseline="0" dirty="0"/>
                      <a:t>, </a:t>
                    </a:r>
                    <a:fld id="{1AFF8C12-D1EA-48F5-92BF-82C4B4B32E5F}" type="VALUE">
                      <a:rPr lang="en-US" baseline="0" smtClean="0"/>
                      <a:pPr/>
                      <a:t>[VALUE]</a:t>
                    </a:fld>
                    <a:r>
                      <a:rPr lang="en-US" baseline="0" dirty="0"/>
                      <a:t>BN, </a:t>
                    </a:r>
                    <a:fld id="{4DFAFC57-A030-4FF7-A15B-A2A4669639A7}" type="PERCENTAGE">
                      <a:rPr lang="en-US" baseline="0"/>
                      <a:pPr/>
                      <a:t>[PERCENTAGE]</a:t>
                    </a:fld>
                    <a:endParaRPr lang="en-US" baseline="0" dirty="0"/>
                  </a:p>
                </c:rich>
              </c:tx>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0160-477E-A69F-DE42728A49B4}"/>
                </c:ext>
              </c:extLst>
            </c:dLbl>
            <c:dLbl>
              <c:idx val="7"/>
              <c:tx>
                <c:rich>
                  <a:bodyPr/>
                  <a:lstStyle/>
                  <a:p>
                    <a:fld id="{E94CFC8F-BA02-47B7-8420-F19E8B1B1342}" type="CATEGORYNAME">
                      <a:rPr lang="en-US"/>
                      <a:pPr/>
                      <a:t>[CATEGORY NAME]</a:t>
                    </a:fld>
                    <a:r>
                      <a:rPr lang="en-US" baseline="0" dirty="0"/>
                      <a:t>, </a:t>
                    </a:r>
                    <a:fld id="{58C020B3-F760-4249-8469-A17F6ADD578D}" type="VALUE">
                      <a:rPr lang="en-US" baseline="0" smtClean="0"/>
                      <a:pPr/>
                      <a:t>[VALUE]</a:t>
                    </a:fld>
                    <a:r>
                      <a:rPr lang="en-US" baseline="0" dirty="0"/>
                      <a:t>BN, </a:t>
                    </a:r>
                    <a:fld id="{1A7F15BE-8AF9-4B76-AEF6-604E90B339A6}" type="PERCENTAGE">
                      <a:rPr lang="en-US" baseline="0"/>
                      <a:pPr/>
                      <a:t>[PERCENTAGE]</a:t>
                    </a:fld>
                    <a:endParaRPr lang="en-US" baseline="0" dirty="0"/>
                  </a:p>
                </c:rich>
              </c:tx>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0160-477E-A69F-DE42728A49B4}"/>
                </c:ext>
              </c:extLst>
            </c:dLbl>
            <c:dLbl>
              <c:idx val="8"/>
              <c:tx>
                <c:rich>
                  <a:bodyPr/>
                  <a:lstStyle/>
                  <a:p>
                    <a:fld id="{3C5E09F9-650E-4910-80F8-D0245AE2C103}" type="CATEGORYNAME">
                      <a:rPr lang="en-US"/>
                      <a:pPr/>
                      <a:t>[CATEGORY NAME]</a:t>
                    </a:fld>
                    <a:r>
                      <a:rPr lang="en-US" baseline="0" dirty="0"/>
                      <a:t>, </a:t>
                    </a:r>
                    <a:fld id="{EBAACE50-C2C4-42D7-A225-B4D9D90A26F2}" type="VALUE">
                      <a:rPr lang="en-US" baseline="0" smtClean="0"/>
                      <a:pPr/>
                      <a:t>[VALUE]</a:t>
                    </a:fld>
                    <a:r>
                      <a:rPr lang="en-US" baseline="0" dirty="0"/>
                      <a:t>BN, </a:t>
                    </a:r>
                    <a:fld id="{533A48BC-6ADD-4ED5-B1EA-D665FA4F08B1}" type="PERCENTAGE">
                      <a:rPr lang="en-US" baseline="0"/>
                      <a:pPr/>
                      <a:t>[PERCENTAGE]</a:t>
                    </a:fld>
                    <a:endParaRPr lang="en-US" baseline="0" dirty="0"/>
                  </a:p>
                </c:rich>
              </c:tx>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0160-477E-A69F-DE42728A49B4}"/>
                </c:ext>
              </c:extLst>
            </c:dLbl>
            <c:dLbl>
              <c:idx val="9"/>
              <c:tx>
                <c:rich>
                  <a:bodyPr/>
                  <a:lstStyle/>
                  <a:p>
                    <a:fld id="{BB9C074C-2DB4-4EA2-8E55-82B295C3658E}" type="CATEGORYNAME">
                      <a:rPr lang="en-US"/>
                      <a:pPr/>
                      <a:t>[CATEGORY NAME]</a:t>
                    </a:fld>
                    <a:r>
                      <a:rPr lang="en-US" baseline="0" dirty="0"/>
                      <a:t>, </a:t>
                    </a:r>
                    <a:fld id="{65B6371D-22E8-43F4-901C-C2F7E37AA9C3}" type="VALUE">
                      <a:rPr lang="en-US" baseline="0" smtClean="0"/>
                      <a:pPr/>
                      <a:t>[VALUE]</a:t>
                    </a:fld>
                    <a:r>
                      <a:rPr lang="en-US" baseline="0" dirty="0"/>
                      <a:t>BN, </a:t>
                    </a:r>
                    <a:fld id="{9988B4E9-5674-4982-931D-B4E277C23FFB}" type="PERCENTAGE">
                      <a:rPr lang="en-US" baseline="0"/>
                      <a:pPr/>
                      <a:t>[PERCENTAGE]</a:t>
                    </a:fld>
                    <a:endParaRPr lang="en-US" baseline="0" dirty="0"/>
                  </a:p>
                </c:rich>
              </c:tx>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0160-477E-A69F-DE42728A49B4}"/>
                </c:ext>
              </c:extLst>
            </c:dLbl>
            <c:spPr>
              <a:solidFill>
                <a:prstClr val="white">
                  <a:alpha val="75000"/>
                </a:prstClr>
              </a:solidFill>
              <a:ln w="9525">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Sheet1!$A$2:$A$11</c:f>
              <c:strCache>
                <c:ptCount val="10"/>
                <c:pt idx="0">
                  <c:v>Minerals and oil</c:v>
                </c:pt>
                <c:pt idx="1">
                  <c:v>Gems and jwellery</c:v>
                </c:pt>
                <c:pt idx="2">
                  <c:v>Pharmaceuticals</c:v>
                </c:pt>
                <c:pt idx="3">
                  <c:v>Mechanical appliances</c:v>
                </c:pt>
                <c:pt idx="4">
                  <c:v>Organic chemicals</c:v>
                </c:pt>
                <c:pt idx="5">
                  <c:v>Electric Machinery</c:v>
                </c:pt>
                <c:pt idx="6">
                  <c:v>Vehicles</c:v>
                </c:pt>
                <c:pt idx="7">
                  <c:v>Iron and Steel</c:v>
                </c:pt>
                <c:pt idx="8">
                  <c:v>Cereals</c:v>
                </c:pt>
                <c:pt idx="9">
                  <c:v>Plastic</c:v>
                </c:pt>
              </c:strCache>
            </c:strRef>
          </c:cat>
          <c:val>
            <c:numRef>
              <c:f>Sheet1!$B$2:$B$11</c:f>
              <c:numCache>
                <c:formatCode>General</c:formatCode>
                <c:ptCount val="10"/>
                <c:pt idx="0">
                  <c:v>26.9</c:v>
                </c:pt>
                <c:pt idx="1">
                  <c:v>26.1</c:v>
                </c:pt>
                <c:pt idx="2">
                  <c:v>19.399999999999999</c:v>
                </c:pt>
                <c:pt idx="3">
                  <c:v>18.95</c:v>
                </c:pt>
                <c:pt idx="4">
                  <c:v>17.95</c:v>
                </c:pt>
                <c:pt idx="5">
                  <c:v>14.2</c:v>
                </c:pt>
                <c:pt idx="6">
                  <c:v>13.6</c:v>
                </c:pt>
                <c:pt idx="7">
                  <c:v>12.1</c:v>
                </c:pt>
                <c:pt idx="8">
                  <c:v>10.1</c:v>
                </c:pt>
                <c:pt idx="9">
                  <c:v>6.8</c:v>
                </c:pt>
              </c:numCache>
            </c:numRef>
          </c:val>
          <c:extLst>
            <c:ext xmlns:c16="http://schemas.microsoft.com/office/drawing/2014/chart" uri="{C3380CC4-5D6E-409C-BE32-E72D297353CC}">
              <c16:uniqueId val="{00000000-CBF0-4C40-9063-9892C0A99619}"/>
            </c:ext>
          </c:extLst>
        </c:ser>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spc="0" normalizeH="0" baseline="0">
                <a:solidFill>
                  <a:schemeClr val="dk1">
                    <a:lumMod val="50000"/>
                    <a:lumOff val="50000"/>
                  </a:schemeClr>
                </a:solidFill>
                <a:latin typeface="+mj-lt"/>
                <a:ea typeface="+mj-ea"/>
                <a:cs typeface="+mj-cs"/>
              </a:defRPr>
            </a:pPr>
            <a:r>
              <a:rPr kumimoji="0" lang="en-US" sz="1862" b="0" i="0" u="none" strike="noStrike" kern="1200" cap="none" spc="0" normalizeH="0" baseline="0" noProof="0" dirty="0">
                <a:ln>
                  <a:noFill/>
                </a:ln>
                <a:solidFill>
                  <a:prstClr val="black">
                    <a:lumMod val="65000"/>
                    <a:lumOff val="35000"/>
                  </a:prstClr>
                </a:solidFill>
                <a:effectLst/>
                <a:uLnTx/>
                <a:uFillTx/>
                <a:latin typeface="Calibri" panose="020F0502020204030204"/>
              </a:rPr>
              <a:t>MAJOR IMPORT ARTICLES(2021)</a:t>
            </a:r>
          </a:p>
          <a:p>
            <a:pPr>
              <a:defRPr/>
            </a:pPr>
            <a:endParaRPr kumimoji="0" lang="en-US" sz="1862" b="0" i="0" u="none" strike="noStrike" kern="1200" cap="none" spc="0" normalizeH="0" baseline="0" noProof="0" dirty="0">
              <a:ln>
                <a:noFill/>
              </a:ln>
              <a:solidFill>
                <a:prstClr val="black">
                  <a:lumMod val="65000"/>
                  <a:lumOff val="35000"/>
                </a:prstClr>
              </a:solidFill>
              <a:effectLst/>
              <a:uLnTx/>
              <a:uFillTx/>
              <a:latin typeface="Calibri" panose="020F0502020204030204"/>
            </a:endParaRPr>
          </a:p>
        </c:rich>
      </c:tx>
      <c:overlay val="0"/>
      <c:spPr>
        <a:noFill/>
        <a:ln>
          <a:noFill/>
        </a:ln>
        <a:effectLst/>
      </c:spPr>
      <c:txPr>
        <a:bodyPr rot="0" spcFirstLastPara="1" vertOverflow="ellipsis" vert="horz" wrap="square" anchor="ctr" anchorCtr="1"/>
        <a:lstStyle/>
        <a:p>
          <a:pPr>
            <a:defRPr sz="2128" b="1" i="0" u="none" strike="noStrik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bar"/>
        <c:grouping val="clustered"/>
        <c:varyColors val="0"/>
        <c:ser>
          <c:idx val="0"/>
          <c:order val="0"/>
          <c:tx>
            <c:strRef>
              <c:f>Sheet1!$B$1</c:f>
              <c:strCache>
                <c:ptCount val="1"/>
                <c:pt idx="0">
                  <c:v>Sales</c:v>
                </c:pt>
              </c:strCache>
            </c:strRef>
          </c:tx>
          <c:spPr>
            <a:gradFill>
              <a:gsLst>
                <a:gs pos="100000">
                  <a:schemeClr val="accent1">
                    <a:lumMod val="60000"/>
                    <a:lumOff val="40000"/>
                  </a:schemeClr>
                </a:gs>
                <a:gs pos="0">
                  <a:schemeClr val="accent1"/>
                </a:gs>
              </a:gsLst>
              <a:lin ang="5400000" scaled="0"/>
            </a:gradFill>
            <a:ln w="9525">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baseline="0">
                    <a:solidFill>
                      <a:schemeClr val="dk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Sheet1!$A$2:$A$11</c:f>
              <c:strCache>
                <c:ptCount val="10"/>
                <c:pt idx="0">
                  <c:v>Minerals and oil</c:v>
                </c:pt>
                <c:pt idx="1">
                  <c:v>Gems&amp;Jewellery</c:v>
                </c:pt>
                <c:pt idx="2">
                  <c:v>Electrical Machinery</c:v>
                </c:pt>
                <c:pt idx="3">
                  <c:v>Mechanical appliances</c:v>
                </c:pt>
                <c:pt idx="4">
                  <c:v>Organic chemicals</c:v>
                </c:pt>
                <c:pt idx="5">
                  <c:v>Plastic</c:v>
                </c:pt>
                <c:pt idx="6">
                  <c:v>Fats&amp;waxes</c:v>
                </c:pt>
                <c:pt idx="7">
                  <c:v>Medical Apparatus</c:v>
                </c:pt>
                <c:pt idx="8">
                  <c:v>Iron&amp;Steel</c:v>
                </c:pt>
                <c:pt idx="9">
                  <c:v>Inroganic Chemicals</c:v>
                </c:pt>
              </c:strCache>
            </c:strRef>
          </c:cat>
          <c:val>
            <c:numRef>
              <c:f>Sheet1!$B$2:$B$11</c:f>
              <c:numCache>
                <c:formatCode>General</c:formatCode>
                <c:ptCount val="10"/>
                <c:pt idx="0">
                  <c:v>99.7</c:v>
                </c:pt>
                <c:pt idx="1">
                  <c:v>55.1</c:v>
                </c:pt>
                <c:pt idx="2">
                  <c:v>46.6</c:v>
                </c:pt>
                <c:pt idx="3">
                  <c:v>37.03</c:v>
                </c:pt>
                <c:pt idx="4">
                  <c:v>19.7</c:v>
                </c:pt>
                <c:pt idx="5">
                  <c:v>13.3</c:v>
                </c:pt>
                <c:pt idx="6">
                  <c:v>11.3</c:v>
                </c:pt>
                <c:pt idx="7">
                  <c:v>8.5</c:v>
                </c:pt>
                <c:pt idx="8">
                  <c:v>8.1999999999999993</c:v>
                </c:pt>
                <c:pt idx="9">
                  <c:v>6.8</c:v>
                </c:pt>
              </c:numCache>
            </c:numRef>
          </c:val>
          <c:extLst>
            <c:ext xmlns:c16="http://schemas.microsoft.com/office/drawing/2014/chart" uri="{C3380CC4-5D6E-409C-BE32-E72D297353CC}">
              <c16:uniqueId val="{00000000-B8C1-45B5-B7F1-C3AC246EE318}"/>
            </c:ext>
          </c:extLst>
        </c:ser>
        <c:dLbls>
          <c:showLegendKey val="0"/>
          <c:showVal val="0"/>
          <c:showCatName val="1"/>
          <c:showSerName val="0"/>
          <c:showPercent val="1"/>
          <c:showBubbleSize val="0"/>
        </c:dLbls>
        <c:gapWidth val="100"/>
        <c:axId val="1054708063"/>
        <c:axId val="1054712223"/>
      </c:barChart>
      <c:catAx>
        <c:axId val="1054708063"/>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baseline="0">
                <a:solidFill>
                  <a:schemeClr val="dk1">
                    <a:lumMod val="50000"/>
                    <a:lumOff val="50000"/>
                  </a:schemeClr>
                </a:solidFill>
                <a:latin typeface="+mj-lt"/>
                <a:ea typeface="+mj-ea"/>
                <a:cs typeface="+mj-cs"/>
              </a:defRPr>
            </a:pPr>
            <a:endParaRPr lang="en-US"/>
          </a:p>
        </c:txPr>
        <c:crossAx val="1054712223"/>
        <c:crosses val="autoZero"/>
        <c:auto val="1"/>
        <c:lblAlgn val="ctr"/>
        <c:lblOffset val="100"/>
        <c:noMultiLvlLbl val="0"/>
      </c:catAx>
      <c:valAx>
        <c:axId val="105471222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baseline="0">
                <a:solidFill>
                  <a:schemeClr val="dk1">
                    <a:lumMod val="50000"/>
                    <a:lumOff val="50000"/>
                  </a:schemeClr>
                </a:solidFill>
                <a:latin typeface="+mj-lt"/>
                <a:ea typeface="+mj-ea"/>
                <a:cs typeface="+mj-cs"/>
              </a:defRPr>
            </a:pPr>
            <a:endParaRPr lang="en-US"/>
          </a:p>
        </c:txPr>
        <c:crossAx val="1054708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TOTAL TRADE IN SERVICES FY2016-FY21</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EXPORTS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0">
                  <c:v>2015-16</c:v>
                </c:pt>
                <c:pt idx="1">
                  <c:v>2016-17</c:v>
                </c:pt>
                <c:pt idx="2">
                  <c:v>2017-18</c:v>
                </c:pt>
                <c:pt idx="3">
                  <c:v>2018-19</c:v>
                </c:pt>
                <c:pt idx="4">
                  <c:v>2019-20</c:v>
                </c:pt>
                <c:pt idx="5">
                  <c:v>2020-21</c:v>
                </c:pt>
              </c:strCache>
            </c:strRef>
          </c:cat>
          <c:val>
            <c:numRef>
              <c:f>Sheet1!$B$2:$B$7</c:f>
              <c:numCache>
                <c:formatCode>General</c:formatCode>
                <c:ptCount val="6"/>
                <c:pt idx="0">
                  <c:v>154</c:v>
                </c:pt>
                <c:pt idx="1">
                  <c:v>163.1</c:v>
                </c:pt>
                <c:pt idx="2">
                  <c:v>195.1</c:v>
                </c:pt>
                <c:pt idx="3">
                  <c:v>208</c:v>
                </c:pt>
                <c:pt idx="4">
                  <c:v>213.2</c:v>
                </c:pt>
                <c:pt idx="5">
                  <c:v>206.1</c:v>
                </c:pt>
              </c:numCache>
            </c:numRef>
          </c:val>
          <c:extLst>
            <c:ext xmlns:c16="http://schemas.microsoft.com/office/drawing/2014/chart" uri="{C3380CC4-5D6E-409C-BE32-E72D297353CC}">
              <c16:uniqueId val="{00000000-BA53-4320-9241-3D904EBC9649}"/>
            </c:ext>
          </c:extLst>
        </c:ser>
        <c:ser>
          <c:idx val="1"/>
          <c:order val="1"/>
          <c:tx>
            <c:strRef>
              <c:f>Sheet1!$C$1</c:f>
              <c:strCache>
                <c:ptCount val="1"/>
                <c:pt idx="0">
                  <c:v>IMPORTS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0">
                  <c:v>2015-16</c:v>
                </c:pt>
                <c:pt idx="1">
                  <c:v>2016-17</c:v>
                </c:pt>
                <c:pt idx="2">
                  <c:v>2017-18</c:v>
                </c:pt>
                <c:pt idx="3">
                  <c:v>2018-19</c:v>
                </c:pt>
                <c:pt idx="4">
                  <c:v>2019-20</c:v>
                </c:pt>
                <c:pt idx="5">
                  <c:v>2020-21</c:v>
                </c:pt>
              </c:strCache>
            </c:strRef>
          </c:cat>
          <c:val>
            <c:numRef>
              <c:f>Sheet1!$C$2:$C$7</c:f>
              <c:numCache>
                <c:formatCode>General</c:formatCode>
                <c:ptCount val="6"/>
                <c:pt idx="0">
                  <c:v>84.6</c:v>
                </c:pt>
                <c:pt idx="1">
                  <c:v>95.7</c:v>
                </c:pt>
                <c:pt idx="2">
                  <c:v>117.5</c:v>
                </c:pt>
                <c:pt idx="3">
                  <c:v>126.1</c:v>
                </c:pt>
                <c:pt idx="4">
                  <c:v>128.30000000000001</c:v>
                </c:pt>
                <c:pt idx="5">
                  <c:v>117.5</c:v>
                </c:pt>
              </c:numCache>
            </c:numRef>
          </c:val>
          <c:extLst>
            <c:ext xmlns:c16="http://schemas.microsoft.com/office/drawing/2014/chart" uri="{C3380CC4-5D6E-409C-BE32-E72D297353CC}">
              <c16:uniqueId val="{00000001-BA53-4320-9241-3D904EBC9649}"/>
            </c:ext>
          </c:extLst>
        </c:ser>
        <c:ser>
          <c:idx val="2"/>
          <c:order val="2"/>
          <c:tx>
            <c:strRef>
              <c:f>Sheet1!$D$1</c:f>
              <c:strCache>
                <c:ptCount val="1"/>
                <c:pt idx="0">
                  <c:v>TOTAL TRADE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0">
                  <c:v>2015-16</c:v>
                </c:pt>
                <c:pt idx="1">
                  <c:v>2016-17</c:v>
                </c:pt>
                <c:pt idx="2">
                  <c:v>2017-18</c:v>
                </c:pt>
                <c:pt idx="3">
                  <c:v>2018-19</c:v>
                </c:pt>
                <c:pt idx="4">
                  <c:v>2019-20</c:v>
                </c:pt>
                <c:pt idx="5">
                  <c:v>2020-21</c:v>
                </c:pt>
              </c:strCache>
            </c:strRef>
          </c:cat>
          <c:val>
            <c:numRef>
              <c:f>Sheet1!$D$2:$D$7</c:f>
              <c:numCache>
                <c:formatCode>General</c:formatCode>
                <c:ptCount val="6"/>
                <c:pt idx="0">
                  <c:v>238.6</c:v>
                </c:pt>
                <c:pt idx="1">
                  <c:v>258.8</c:v>
                </c:pt>
                <c:pt idx="2">
                  <c:v>312.60000000000002</c:v>
                </c:pt>
                <c:pt idx="3">
                  <c:v>334.1</c:v>
                </c:pt>
                <c:pt idx="4">
                  <c:v>341.5</c:v>
                </c:pt>
                <c:pt idx="5">
                  <c:v>323.60000000000002</c:v>
                </c:pt>
              </c:numCache>
            </c:numRef>
          </c:val>
          <c:extLst>
            <c:ext xmlns:c16="http://schemas.microsoft.com/office/drawing/2014/chart" uri="{C3380CC4-5D6E-409C-BE32-E72D297353CC}">
              <c16:uniqueId val="{00000002-BA53-4320-9241-3D904EBC9649}"/>
            </c:ext>
          </c:extLst>
        </c:ser>
        <c:dLbls>
          <c:dLblPos val="outEnd"/>
          <c:showLegendKey val="0"/>
          <c:showVal val="1"/>
          <c:showCatName val="0"/>
          <c:showSerName val="0"/>
          <c:showPercent val="0"/>
          <c:showBubbleSize val="0"/>
        </c:dLbls>
        <c:gapWidth val="115"/>
        <c:overlap val="-20"/>
        <c:axId val="2019411488"/>
        <c:axId val="2019432288"/>
      </c:barChart>
      <c:catAx>
        <c:axId val="2019411488"/>
        <c:scaling>
          <c:orientation val="minMax"/>
        </c:scaling>
        <c:delete val="0"/>
        <c:axPos val="l"/>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dirty="0"/>
                  <a:t>FY</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19432288"/>
        <c:crosses val="autoZero"/>
        <c:auto val="1"/>
        <c:lblAlgn val="ctr"/>
        <c:lblOffset val="100"/>
        <c:noMultiLvlLbl val="0"/>
      </c:catAx>
      <c:valAx>
        <c:axId val="2019432288"/>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dirty="0"/>
                  <a:t>US BN$</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1941148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SOFTWARE EXPORTS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Sheet1!$A$2:$A$7</c:f>
              <c:strCache>
                <c:ptCount val="6"/>
                <c:pt idx="0">
                  <c:v>2015-16</c:v>
                </c:pt>
                <c:pt idx="1">
                  <c:v>2016-17</c:v>
                </c:pt>
                <c:pt idx="2">
                  <c:v>2017-18</c:v>
                </c:pt>
                <c:pt idx="3">
                  <c:v>2018-19</c:v>
                </c:pt>
                <c:pt idx="4">
                  <c:v>2019-20</c:v>
                </c:pt>
                <c:pt idx="5">
                  <c:v>2020-21</c:v>
                </c:pt>
              </c:strCache>
            </c:strRef>
          </c:cat>
          <c:val>
            <c:numRef>
              <c:f>Sheet1!$B$2:$B$7</c:f>
              <c:numCache>
                <c:formatCode>General</c:formatCode>
                <c:ptCount val="6"/>
                <c:pt idx="0">
                  <c:v>76.599999999999994</c:v>
                </c:pt>
                <c:pt idx="1">
                  <c:v>76.3</c:v>
                </c:pt>
                <c:pt idx="2">
                  <c:v>79.8</c:v>
                </c:pt>
                <c:pt idx="3">
                  <c:v>86.3</c:v>
                </c:pt>
                <c:pt idx="4">
                  <c:v>96.1</c:v>
                </c:pt>
                <c:pt idx="5">
                  <c:v>100</c:v>
                </c:pt>
              </c:numCache>
            </c:numRef>
          </c:val>
          <c:extLst>
            <c:ext xmlns:c16="http://schemas.microsoft.com/office/drawing/2014/chart" uri="{C3380CC4-5D6E-409C-BE32-E72D297353CC}">
              <c16:uniqueId val="{00000000-597D-477B-A4AB-B7CB1F65B1B5}"/>
            </c:ext>
          </c:extLst>
        </c:ser>
        <c:dLbls>
          <c:dLblPos val="outEnd"/>
          <c:showLegendKey val="0"/>
          <c:showVal val="1"/>
          <c:showCatName val="0"/>
          <c:showSerName val="0"/>
          <c:showPercent val="0"/>
          <c:showBubbleSize val="0"/>
        </c:dLbls>
        <c:gapWidth val="182"/>
        <c:axId val="285334656"/>
        <c:axId val="285315936"/>
      </c:barChart>
      <c:catAx>
        <c:axId val="28533465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FY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5315936"/>
        <c:crosses val="autoZero"/>
        <c:auto val="1"/>
        <c:lblAlgn val="ctr"/>
        <c:lblOffset val="100"/>
        <c:noMultiLvlLbl val="0"/>
      </c:catAx>
      <c:valAx>
        <c:axId val="2853159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US BN$</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5334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EXPORT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TELECOM COMPUTER AND INFORMATION SERVICES</c:v>
                </c:pt>
                <c:pt idx="1">
                  <c:v>TRANSPORT</c:v>
                </c:pt>
                <c:pt idx="2">
                  <c:v>TRAVEL</c:v>
                </c:pt>
                <c:pt idx="3">
                  <c:v>FINANCIAL SERVICES</c:v>
                </c:pt>
                <c:pt idx="4">
                  <c:v>CONSTRUICTION</c:v>
                </c:pt>
                <c:pt idx="5">
                  <c:v>INSURANCE AND PENSION SERVICES</c:v>
                </c:pt>
                <c:pt idx="6">
                  <c:v>OTHER BUISNESS SERVICES*</c:v>
                </c:pt>
                <c:pt idx="7">
                  <c:v>OTHER SERVICES*</c:v>
                </c:pt>
              </c:strCache>
            </c:strRef>
          </c:cat>
          <c:val>
            <c:numRef>
              <c:f>Sheet1!$B$2:$B$9</c:f>
              <c:numCache>
                <c:formatCode>General</c:formatCode>
                <c:ptCount val="8"/>
                <c:pt idx="0">
                  <c:v>103.1</c:v>
                </c:pt>
                <c:pt idx="1">
                  <c:v>21.9</c:v>
                </c:pt>
                <c:pt idx="2">
                  <c:v>8.5</c:v>
                </c:pt>
                <c:pt idx="3">
                  <c:v>4.3</c:v>
                </c:pt>
                <c:pt idx="4">
                  <c:v>2.6</c:v>
                </c:pt>
                <c:pt idx="5">
                  <c:v>2.4</c:v>
                </c:pt>
                <c:pt idx="6">
                  <c:v>49.2</c:v>
                </c:pt>
                <c:pt idx="7">
                  <c:v>13.7</c:v>
                </c:pt>
              </c:numCache>
            </c:numRef>
          </c:val>
          <c:extLst>
            <c:ext xmlns:c16="http://schemas.microsoft.com/office/drawing/2014/chart" uri="{C3380CC4-5D6E-409C-BE32-E72D297353CC}">
              <c16:uniqueId val="{00000000-148F-4924-B046-B363D76B7897}"/>
            </c:ext>
          </c:extLst>
        </c:ser>
        <c:ser>
          <c:idx val="1"/>
          <c:order val="1"/>
          <c:tx>
            <c:strRef>
              <c:f>Sheet1!$C$1</c:f>
              <c:strCache>
                <c:ptCount val="1"/>
                <c:pt idx="0">
                  <c:v>IMPORT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TELECOM COMPUTER AND INFORMATION SERVICES</c:v>
                </c:pt>
                <c:pt idx="1">
                  <c:v>TRANSPORT</c:v>
                </c:pt>
                <c:pt idx="2">
                  <c:v>TRAVEL</c:v>
                </c:pt>
                <c:pt idx="3">
                  <c:v>FINANCIAL SERVICES</c:v>
                </c:pt>
                <c:pt idx="4">
                  <c:v>CONSTRUICTION</c:v>
                </c:pt>
                <c:pt idx="5">
                  <c:v>INSURANCE AND PENSION SERVICES</c:v>
                </c:pt>
                <c:pt idx="6">
                  <c:v>OTHER BUISNESS SERVICES*</c:v>
                </c:pt>
                <c:pt idx="7">
                  <c:v>OTHER SERVICES*</c:v>
                </c:pt>
              </c:strCache>
            </c:strRef>
          </c:cat>
          <c:val>
            <c:numRef>
              <c:f>Sheet1!$C$2:$C$9</c:f>
              <c:numCache>
                <c:formatCode>General</c:formatCode>
                <c:ptCount val="8"/>
                <c:pt idx="0">
                  <c:v>12.3</c:v>
                </c:pt>
                <c:pt idx="1">
                  <c:v>19.8</c:v>
                </c:pt>
                <c:pt idx="2">
                  <c:v>11.5</c:v>
                </c:pt>
                <c:pt idx="3">
                  <c:v>4.8</c:v>
                </c:pt>
                <c:pt idx="4">
                  <c:v>2.6</c:v>
                </c:pt>
                <c:pt idx="5">
                  <c:v>2.1</c:v>
                </c:pt>
                <c:pt idx="6">
                  <c:v>49.5</c:v>
                </c:pt>
                <c:pt idx="7">
                  <c:v>14.2</c:v>
                </c:pt>
              </c:numCache>
            </c:numRef>
          </c:val>
          <c:extLst>
            <c:ext xmlns:c16="http://schemas.microsoft.com/office/drawing/2014/chart" uri="{C3380CC4-5D6E-409C-BE32-E72D297353CC}">
              <c16:uniqueId val="{00000001-148F-4924-B046-B363D76B7897}"/>
            </c:ext>
          </c:extLst>
        </c:ser>
        <c:dLbls>
          <c:dLblPos val="outEnd"/>
          <c:showLegendKey val="0"/>
          <c:showVal val="1"/>
          <c:showCatName val="0"/>
          <c:showSerName val="0"/>
          <c:showPercent val="0"/>
          <c:showBubbleSize val="0"/>
        </c:dLbls>
        <c:gapWidth val="219"/>
        <c:overlap val="-27"/>
        <c:axId val="2019441440"/>
        <c:axId val="2019460992"/>
      </c:barChart>
      <c:catAx>
        <c:axId val="201944144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COMPONENTS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9460992"/>
        <c:crosses val="autoZero"/>
        <c:auto val="1"/>
        <c:lblAlgn val="ctr"/>
        <c:lblOffset val="100"/>
        <c:noMultiLvlLbl val="0"/>
      </c:catAx>
      <c:valAx>
        <c:axId val="2019460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US BN$</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9441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86">
  <cs:axisTitle>
    <cs:lnRef idx="0"/>
    <cs:fillRef idx="0"/>
    <cs:effectRef idx="0"/>
    <cs:fontRef idx="major">
      <a:schemeClr val="dk1">
        <a:lumMod val="50000"/>
        <a:lumOff val="50000"/>
      </a:schemeClr>
    </cs:fontRef>
    <cs:defRPr sz="1197"/>
  </cs:axisTitle>
  <cs:categoryAxis>
    <cs:lnRef idx="0"/>
    <cs:fillRef idx="0"/>
    <cs:effectRef idx="0"/>
    <cs:fontRef idx="major">
      <a:schemeClr val="dk1">
        <a:lumMod val="50000"/>
        <a:lumOff val="50000"/>
      </a:schemeClr>
    </cs:fontRef>
    <cs:defRPr sz="1197"/>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cs:chartArea>
  <cs:dataLabel>
    <cs:lnRef idx="0"/>
    <cs:fillRef idx="0"/>
    <cs:effectRef idx="0"/>
    <cs:fontRef idx="minor">
      <a:schemeClr val="dk1">
        <a:lumMod val="75000"/>
        <a:lumOff val="25000"/>
      </a:schemeClr>
    </cs:fontRef>
    <cs:defRPr sz="1197"/>
    <cs:bodyPr lIns="38100" tIns="19050" rIns="38100" bIns="19050">
      <a:spAutoFit/>
    </cs:bodyPr>
  </cs:dataLabel>
  <cs:dataLabelCallout>
    <cs:lnRef idx="0"/>
    <cs:fillRef idx="0"/>
    <cs:effectRef idx="0"/>
    <cs:fontRef idx="major">
      <a:schemeClr val="dk1">
        <a:lumMod val="50000"/>
        <a:lumOff val="50000"/>
      </a:schemeClr>
    </cs:fontRef>
    <cs:spPr>
      <a:solidFill>
        <a:schemeClr val="lt1">
          <a:alpha val="75000"/>
        </a:schemeClr>
      </a:solidFill>
      <a:ln w="9525">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9525">
        <a:solidFill>
          <a:schemeClr val="lt1"/>
        </a:solidFill>
      </a:ln>
    </cs:spPr>
  </cs:dataPoint>
  <cs:dataPoint3D>
    <cs:lnRef idx="0"/>
    <cs:fillRef idx="0">
      <cs:styleClr val="auto"/>
    </cs:fillRef>
    <cs:effectRef idx="0"/>
    <cs:fontRef idx="minor">
      <a:schemeClr val="tx1"/>
    </cs:fontRef>
    <cs:spPr>
      <a:solidFill>
        <a:schemeClr val="phClr"/>
      </a:solidFill>
      <a:ln w="9525">
        <a:solidFill>
          <a:schemeClr val="lt1"/>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ajor">
      <a:schemeClr val="dk1">
        <a:lumMod val="50000"/>
        <a:lumOff val="50000"/>
      </a:schemeClr>
    </cs:fontRef>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ajor">
      <a:schemeClr val="dk1">
        <a:lumMod val="50000"/>
        <a:lumOff val="50000"/>
      </a:schemeClr>
    </cs:fontRef>
    <cs:defRPr sz="2128" b="1" spc="0" normalizeH="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ajor">
      <a:schemeClr val="dk1">
        <a:lumMod val="50000"/>
        <a:lumOff val="50000"/>
      </a:schemeClr>
    </cs:fontRef>
    <cs:defRPr sz="1197"/>
  </cs:trendlineLabel>
  <cs:upBar>
    <cs:lnRef idx="0"/>
    <cs:fillRef idx="0"/>
    <cs:effectRef idx="0"/>
    <cs:fontRef idx="minor">
      <a:schemeClr val="dk1"/>
    </cs:fontRef>
    <cs:spPr>
      <a:solidFill>
        <a:schemeClr val="lt1"/>
      </a:solidFill>
    </cs:spPr>
  </cs:upBar>
  <cs:valueAxis>
    <cs:lnRef idx="0"/>
    <cs:fillRef idx="0"/>
    <cs:effectRef idx="0"/>
    <cs:fontRef idx="major">
      <a:schemeClr val="dk1">
        <a:lumMod val="50000"/>
        <a:lumOff val="50000"/>
      </a:schemeClr>
    </cs:fontRef>
    <cs:defRPr sz="1197"/>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D2951C-C094-4A8F-9DB6-0DB50D121717}"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42ADAC3A-0F6D-4BAD-ABBF-4E3A89973FBC}">
      <dgm:prSet/>
      <dgm:spPr/>
      <dgm:t>
        <a:bodyPr/>
        <a:lstStyle/>
        <a:p>
          <a:r>
            <a:rPr lang="en-US"/>
            <a:t>What is Current Account Balance ?</a:t>
          </a:r>
        </a:p>
      </dgm:t>
    </dgm:pt>
    <dgm:pt modelId="{0CE362DB-215A-40B3-9962-6B29D79AF561}" type="parTrans" cxnId="{8A97735D-BDD5-4237-8494-90FD5502D764}">
      <dgm:prSet/>
      <dgm:spPr/>
      <dgm:t>
        <a:bodyPr/>
        <a:lstStyle/>
        <a:p>
          <a:endParaRPr lang="en-US"/>
        </a:p>
      </dgm:t>
    </dgm:pt>
    <dgm:pt modelId="{F67FE52B-70D0-4A31-9554-43B2B6BD825C}" type="sibTrans" cxnId="{8A97735D-BDD5-4237-8494-90FD5502D764}">
      <dgm:prSet/>
      <dgm:spPr/>
      <dgm:t>
        <a:bodyPr/>
        <a:lstStyle/>
        <a:p>
          <a:endParaRPr lang="en-US"/>
        </a:p>
      </dgm:t>
    </dgm:pt>
    <dgm:pt modelId="{05C903C8-87C9-4DB2-9231-0D387131E7E4}">
      <dgm:prSet/>
      <dgm:spPr/>
      <dgm:t>
        <a:bodyPr/>
        <a:lstStyle/>
        <a:p>
          <a:r>
            <a:rPr lang="en-US" dirty="0"/>
            <a:t>India’s External Sector Indicators</a:t>
          </a:r>
        </a:p>
      </dgm:t>
    </dgm:pt>
    <dgm:pt modelId="{CF5DE347-7891-457E-9EE1-FF9E77DB903F}" type="parTrans" cxnId="{F5458F9F-F8F6-4CCB-B929-8932D720B4C1}">
      <dgm:prSet/>
      <dgm:spPr/>
      <dgm:t>
        <a:bodyPr/>
        <a:lstStyle/>
        <a:p>
          <a:endParaRPr lang="en-US"/>
        </a:p>
      </dgm:t>
    </dgm:pt>
    <dgm:pt modelId="{3AB05EF2-6AB7-4038-B727-C0166032EE6A}" type="sibTrans" cxnId="{F5458F9F-F8F6-4CCB-B929-8932D720B4C1}">
      <dgm:prSet/>
      <dgm:spPr/>
      <dgm:t>
        <a:bodyPr/>
        <a:lstStyle/>
        <a:p>
          <a:endParaRPr lang="en-US"/>
        </a:p>
      </dgm:t>
    </dgm:pt>
    <dgm:pt modelId="{8C74889C-9493-4080-880A-69C8717CD6E8}">
      <dgm:prSet/>
      <dgm:spPr/>
      <dgm:t>
        <a:bodyPr/>
        <a:lstStyle/>
        <a:p>
          <a:r>
            <a:rPr lang="en-US"/>
            <a:t>Snapshot – India’s Trade Balance</a:t>
          </a:r>
        </a:p>
      </dgm:t>
    </dgm:pt>
    <dgm:pt modelId="{DF6D30C8-8F10-48BE-8D1E-5D6A2F468F06}" type="parTrans" cxnId="{924AE5EC-49A6-4A9D-8E23-C53232DBF7CB}">
      <dgm:prSet/>
      <dgm:spPr/>
      <dgm:t>
        <a:bodyPr/>
        <a:lstStyle/>
        <a:p>
          <a:endParaRPr lang="en-US"/>
        </a:p>
      </dgm:t>
    </dgm:pt>
    <dgm:pt modelId="{BF5D07AE-411F-42C8-B50A-25EF8E5101AA}" type="sibTrans" cxnId="{924AE5EC-49A6-4A9D-8E23-C53232DBF7CB}">
      <dgm:prSet/>
      <dgm:spPr/>
      <dgm:t>
        <a:bodyPr/>
        <a:lstStyle/>
        <a:p>
          <a:endParaRPr lang="en-US"/>
        </a:p>
      </dgm:t>
    </dgm:pt>
    <dgm:pt modelId="{1020698D-0C66-4226-BE8A-02561783D924}">
      <dgm:prSet/>
      <dgm:spPr/>
      <dgm:t>
        <a:bodyPr/>
        <a:lstStyle/>
        <a:p>
          <a:r>
            <a:rPr lang="en-US" dirty="0"/>
            <a:t>Trade Balance</a:t>
          </a:r>
        </a:p>
      </dgm:t>
    </dgm:pt>
    <dgm:pt modelId="{99FEB6EE-086E-4816-968B-01F7C568A96D}" type="parTrans" cxnId="{741A9809-3AA9-4DFA-B756-B86D6B8D8349}">
      <dgm:prSet/>
      <dgm:spPr/>
      <dgm:t>
        <a:bodyPr/>
        <a:lstStyle/>
        <a:p>
          <a:endParaRPr lang="en-US"/>
        </a:p>
      </dgm:t>
    </dgm:pt>
    <dgm:pt modelId="{6D467FDF-C69F-4F67-BAFE-B27FE28476C3}" type="sibTrans" cxnId="{741A9809-3AA9-4DFA-B756-B86D6B8D8349}">
      <dgm:prSet/>
      <dgm:spPr/>
      <dgm:t>
        <a:bodyPr/>
        <a:lstStyle/>
        <a:p>
          <a:endParaRPr lang="en-US"/>
        </a:p>
      </dgm:t>
    </dgm:pt>
    <dgm:pt modelId="{F9656AB4-3495-4675-A9E5-142ACF4C6DDF}">
      <dgm:prSet/>
      <dgm:spPr/>
      <dgm:t>
        <a:bodyPr/>
        <a:lstStyle/>
        <a:p>
          <a:r>
            <a:rPr lang="en-US" dirty="0"/>
            <a:t>India’s major trading partners</a:t>
          </a:r>
        </a:p>
      </dgm:t>
    </dgm:pt>
    <dgm:pt modelId="{088EA42B-50BE-4524-9A80-7DC5D2A2051A}" type="parTrans" cxnId="{BB6C88E3-AED6-428A-B009-C700AA306FCF}">
      <dgm:prSet/>
      <dgm:spPr/>
      <dgm:t>
        <a:bodyPr/>
        <a:lstStyle/>
        <a:p>
          <a:endParaRPr lang="en-US"/>
        </a:p>
      </dgm:t>
    </dgm:pt>
    <dgm:pt modelId="{9602111F-89C7-46B5-82A8-0BD51AC23A82}" type="sibTrans" cxnId="{BB6C88E3-AED6-428A-B009-C700AA306FCF}">
      <dgm:prSet/>
      <dgm:spPr/>
      <dgm:t>
        <a:bodyPr/>
        <a:lstStyle/>
        <a:p>
          <a:endParaRPr lang="en-US"/>
        </a:p>
      </dgm:t>
    </dgm:pt>
    <dgm:pt modelId="{AEE3C661-A633-4AA7-BF4B-54CD22D9FE8E}">
      <dgm:prSet/>
      <dgm:spPr/>
      <dgm:t>
        <a:bodyPr/>
        <a:lstStyle/>
        <a:p>
          <a:r>
            <a:rPr lang="en-US" dirty="0"/>
            <a:t>India‘s trade basket</a:t>
          </a:r>
        </a:p>
      </dgm:t>
    </dgm:pt>
    <dgm:pt modelId="{44A0DEB2-FA55-4318-8E1B-E1929821A66D}" type="parTrans" cxnId="{4A0136E8-652A-4996-AB6E-15DB7AF62719}">
      <dgm:prSet/>
      <dgm:spPr/>
      <dgm:t>
        <a:bodyPr/>
        <a:lstStyle/>
        <a:p>
          <a:endParaRPr lang="en-US"/>
        </a:p>
      </dgm:t>
    </dgm:pt>
    <dgm:pt modelId="{D519ADB7-A861-4CCD-BE73-D472A7CF2127}" type="sibTrans" cxnId="{4A0136E8-652A-4996-AB6E-15DB7AF62719}">
      <dgm:prSet/>
      <dgm:spPr/>
      <dgm:t>
        <a:bodyPr/>
        <a:lstStyle/>
        <a:p>
          <a:endParaRPr lang="en-US"/>
        </a:p>
      </dgm:t>
    </dgm:pt>
    <dgm:pt modelId="{DDD64DFC-F6C9-49CE-9C82-ECEC55D277BF}">
      <dgm:prSet/>
      <dgm:spPr/>
      <dgm:t>
        <a:bodyPr/>
        <a:lstStyle/>
        <a:p>
          <a:r>
            <a:rPr lang="en-US"/>
            <a:t>Merchandise</a:t>
          </a:r>
        </a:p>
      </dgm:t>
    </dgm:pt>
    <dgm:pt modelId="{7A6866E2-7AD3-4CDA-A52F-8EB0E2C8BD94}" type="parTrans" cxnId="{4C17391C-0D7B-4A69-8041-ED8C60467B92}">
      <dgm:prSet/>
      <dgm:spPr/>
      <dgm:t>
        <a:bodyPr/>
        <a:lstStyle/>
        <a:p>
          <a:endParaRPr lang="en-US"/>
        </a:p>
      </dgm:t>
    </dgm:pt>
    <dgm:pt modelId="{326CC8C4-E06A-4DB6-BA32-FF4A1B4BA0D7}" type="sibTrans" cxnId="{4C17391C-0D7B-4A69-8041-ED8C60467B92}">
      <dgm:prSet/>
      <dgm:spPr/>
      <dgm:t>
        <a:bodyPr/>
        <a:lstStyle/>
        <a:p>
          <a:endParaRPr lang="en-US"/>
        </a:p>
      </dgm:t>
    </dgm:pt>
    <dgm:pt modelId="{109E5DCE-7CE8-4817-89A0-BF649944AB3E}">
      <dgm:prSet/>
      <dgm:spPr/>
      <dgm:t>
        <a:bodyPr/>
        <a:lstStyle/>
        <a:p>
          <a:r>
            <a:rPr lang="en-US"/>
            <a:t>Merchandise Exports</a:t>
          </a:r>
        </a:p>
      </dgm:t>
    </dgm:pt>
    <dgm:pt modelId="{38DD6B2C-19C2-4B54-88D3-258815690071}" type="parTrans" cxnId="{B1214218-6236-448B-8445-9D27A799FF2B}">
      <dgm:prSet/>
      <dgm:spPr/>
      <dgm:t>
        <a:bodyPr/>
        <a:lstStyle/>
        <a:p>
          <a:endParaRPr lang="en-US"/>
        </a:p>
      </dgm:t>
    </dgm:pt>
    <dgm:pt modelId="{DF0C94D4-F257-4F81-94FA-0C78B400D03E}" type="sibTrans" cxnId="{B1214218-6236-448B-8445-9D27A799FF2B}">
      <dgm:prSet/>
      <dgm:spPr/>
      <dgm:t>
        <a:bodyPr/>
        <a:lstStyle/>
        <a:p>
          <a:endParaRPr lang="en-US"/>
        </a:p>
      </dgm:t>
    </dgm:pt>
    <dgm:pt modelId="{4E93D694-FD38-4CDC-92E4-AEC0FD8718A6}">
      <dgm:prSet/>
      <dgm:spPr/>
      <dgm:t>
        <a:bodyPr/>
        <a:lstStyle/>
        <a:p>
          <a:r>
            <a:rPr lang="en-US"/>
            <a:t>Merchandise Imports</a:t>
          </a:r>
        </a:p>
      </dgm:t>
    </dgm:pt>
    <dgm:pt modelId="{4F24E069-66BD-4E2F-B4CF-6D4CA1BE8078}" type="parTrans" cxnId="{529A810F-2449-4D99-81B5-C4888DEE371B}">
      <dgm:prSet/>
      <dgm:spPr/>
      <dgm:t>
        <a:bodyPr/>
        <a:lstStyle/>
        <a:p>
          <a:endParaRPr lang="en-US"/>
        </a:p>
      </dgm:t>
    </dgm:pt>
    <dgm:pt modelId="{F5E26B15-0CC7-4784-AE88-55E394DD3289}" type="sibTrans" cxnId="{529A810F-2449-4D99-81B5-C4888DEE371B}">
      <dgm:prSet/>
      <dgm:spPr/>
      <dgm:t>
        <a:bodyPr/>
        <a:lstStyle/>
        <a:p>
          <a:endParaRPr lang="en-US"/>
        </a:p>
      </dgm:t>
    </dgm:pt>
    <dgm:pt modelId="{6D64E17D-1E92-4101-8E97-56B16001C283}">
      <dgm:prSet/>
      <dgm:spPr/>
      <dgm:t>
        <a:bodyPr/>
        <a:lstStyle/>
        <a:p>
          <a:r>
            <a:rPr lang="en-US"/>
            <a:t>Global Gold Market</a:t>
          </a:r>
        </a:p>
      </dgm:t>
    </dgm:pt>
    <dgm:pt modelId="{9ACE4857-734E-46D9-9E0A-D6470A1D26CA}" type="parTrans" cxnId="{86D75059-1F37-4A7E-BE24-77FBAF15BF20}">
      <dgm:prSet/>
      <dgm:spPr/>
      <dgm:t>
        <a:bodyPr/>
        <a:lstStyle/>
        <a:p>
          <a:endParaRPr lang="en-US"/>
        </a:p>
      </dgm:t>
    </dgm:pt>
    <dgm:pt modelId="{2D7CAF46-26A8-493A-A3ED-D6E93500B176}" type="sibTrans" cxnId="{86D75059-1F37-4A7E-BE24-77FBAF15BF20}">
      <dgm:prSet/>
      <dgm:spPr/>
      <dgm:t>
        <a:bodyPr/>
        <a:lstStyle/>
        <a:p>
          <a:endParaRPr lang="en-US"/>
        </a:p>
      </dgm:t>
    </dgm:pt>
    <dgm:pt modelId="{EBDA03D8-A04D-4D67-9879-07E9C1D3F668}">
      <dgm:prSet/>
      <dgm:spPr/>
      <dgm:t>
        <a:bodyPr/>
        <a:lstStyle/>
        <a:p>
          <a:r>
            <a:rPr lang="en-US"/>
            <a:t>India Gold Market</a:t>
          </a:r>
        </a:p>
      </dgm:t>
    </dgm:pt>
    <dgm:pt modelId="{C267CF77-5F84-4B13-9D13-8E4096C4521A}" type="parTrans" cxnId="{296DE211-1ED1-4D0D-9A42-B9BD956A8E98}">
      <dgm:prSet/>
      <dgm:spPr/>
      <dgm:t>
        <a:bodyPr/>
        <a:lstStyle/>
        <a:p>
          <a:endParaRPr lang="en-US"/>
        </a:p>
      </dgm:t>
    </dgm:pt>
    <dgm:pt modelId="{9B22BE18-BFE2-4BB1-822D-05725CE823DC}" type="sibTrans" cxnId="{296DE211-1ED1-4D0D-9A42-B9BD956A8E98}">
      <dgm:prSet/>
      <dgm:spPr/>
      <dgm:t>
        <a:bodyPr/>
        <a:lstStyle/>
        <a:p>
          <a:endParaRPr lang="en-US"/>
        </a:p>
      </dgm:t>
    </dgm:pt>
    <dgm:pt modelId="{81A53264-D2E5-4CBB-8083-EBF9A05DAE5D}">
      <dgm:prSet/>
      <dgm:spPr/>
      <dgm:t>
        <a:bodyPr/>
        <a:lstStyle/>
        <a:p>
          <a:r>
            <a:rPr lang="en-US"/>
            <a:t>Invisibles</a:t>
          </a:r>
        </a:p>
      </dgm:t>
    </dgm:pt>
    <dgm:pt modelId="{F2CAC763-F6D6-4C48-8416-F9440EFFEA9E}" type="parTrans" cxnId="{59805778-5550-46DD-94AC-54FF1A15B8E4}">
      <dgm:prSet/>
      <dgm:spPr/>
      <dgm:t>
        <a:bodyPr/>
        <a:lstStyle/>
        <a:p>
          <a:endParaRPr lang="en-US"/>
        </a:p>
      </dgm:t>
    </dgm:pt>
    <dgm:pt modelId="{50D9CE4F-EC0B-40B4-BCA0-6F35679609EE}" type="sibTrans" cxnId="{59805778-5550-46DD-94AC-54FF1A15B8E4}">
      <dgm:prSet/>
      <dgm:spPr/>
      <dgm:t>
        <a:bodyPr/>
        <a:lstStyle/>
        <a:p>
          <a:endParaRPr lang="en-US"/>
        </a:p>
      </dgm:t>
    </dgm:pt>
    <dgm:pt modelId="{76606CA9-F24A-49A6-9977-BDB4E2D29BDC}">
      <dgm:prSet/>
      <dgm:spPr/>
      <dgm:t>
        <a:bodyPr/>
        <a:lstStyle/>
        <a:p>
          <a:r>
            <a:rPr lang="en-US"/>
            <a:t>Services Trend</a:t>
          </a:r>
        </a:p>
      </dgm:t>
    </dgm:pt>
    <dgm:pt modelId="{093F98D5-2B8B-4B14-89DB-1A7BEAF7762C}" type="parTrans" cxnId="{29E12857-FA7E-4F98-A490-2D446E63FBCE}">
      <dgm:prSet/>
      <dgm:spPr/>
      <dgm:t>
        <a:bodyPr/>
        <a:lstStyle/>
        <a:p>
          <a:endParaRPr lang="en-US"/>
        </a:p>
      </dgm:t>
    </dgm:pt>
    <dgm:pt modelId="{2A70984F-1132-42C8-AB71-1A24232206E7}" type="sibTrans" cxnId="{29E12857-FA7E-4F98-A490-2D446E63FBCE}">
      <dgm:prSet/>
      <dgm:spPr/>
      <dgm:t>
        <a:bodyPr/>
        <a:lstStyle/>
        <a:p>
          <a:endParaRPr lang="en-US"/>
        </a:p>
      </dgm:t>
    </dgm:pt>
    <dgm:pt modelId="{EA3F34C2-092B-440D-9982-AAD924917B97}">
      <dgm:prSet/>
      <dgm:spPr/>
      <dgm:t>
        <a:bodyPr/>
        <a:lstStyle/>
        <a:p>
          <a:r>
            <a:rPr lang="en-US"/>
            <a:t>Software Exports</a:t>
          </a:r>
        </a:p>
      </dgm:t>
    </dgm:pt>
    <dgm:pt modelId="{65219343-B986-47D4-A0F9-E995121AB1A2}" type="parTrans" cxnId="{96133BA9-9BD1-4F41-97EF-28A9C57E4A34}">
      <dgm:prSet/>
      <dgm:spPr/>
      <dgm:t>
        <a:bodyPr/>
        <a:lstStyle/>
        <a:p>
          <a:endParaRPr lang="en-US"/>
        </a:p>
      </dgm:t>
    </dgm:pt>
    <dgm:pt modelId="{682D2AA3-248E-4D9C-A27B-97A835D63BF1}" type="sibTrans" cxnId="{96133BA9-9BD1-4F41-97EF-28A9C57E4A34}">
      <dgm:prSet/>
      <dgm:spPr/>
      <dgm:t>
        <a:bodyPr/>
        <a:lstStyle/>
        <a:p>
          <a:endParaRPr lang="en-US"/>
        </a:p>
      </dgm:t>
    </dgm:pt>
    <dgm:pt modelId="{23672DF9-DCC9-4E08-9BFC-3F876682FF14}">
      <dgm:prSet/>
      <dgm:spPr/>
      <dgm:t>
        <a:bodyPr/>
        <a:lstStyle/>
        <a:p>
          <a:r>
            <a:rPr lang="en-US"/>
            <a:t>Private Transfers: Remittances</a:t>
          </a:r>
        </a:p>
      </dgm:t>
    </dgm:pt>
    <dgm:pt modelId="{D3900895-66C8-4EF5-BD0B-86669A20ACAB}" type="parTrans" cxnId="{FC69D27A-D30A-4B89-AE3A-2C6CB616FD68}">
      <dgm:prSet/>
      <dgm:spPr/>
      <dgm:t>
        <a:bodyPr/>
        <a:lstStyle/>
        <a:p>
          <a:endParaRPr lang="en-US"/>
        </a:p>
      </dgm:t>
    </dgm:pt>
    <dgm:pt modelId="{ABDD5CCB-5367-4CF8-BE28-E8BFAA88B9F0}" type="sibTrans" cxnId="{FC69D27A-D30A-4B89-AE3A-2C6CB616FD68}">
      <dgm:prSet/>
      <dgm:spPr/>
      <dgm:t>
        <a:bodyPr/>
        <a:lstStyle/>
        <a:p>
          <a:endParaRPr lang="en-US"/>
        </a:p>
      </dgm:t>
    </dgm:pt>
    <dgm:pt modelId="{17A91826-A910-4238-8430-9594A50A6FFF}">
      <dgm:prSet/>
      <dgm:spPr/>
      <dgm:t>
        <a:bodyPr/>
        <a:lstStyle/>
        <a:p>
          <a:r>
            <a:rPr lang="en-US"/>
            <a:t>Summary</a:t>
          </a:r>
        </a:p>
      </dgm:t>
    </dgm:pt>
    <dgm:pt modelId="{4E0E3CF9-B556-44AC-B43A-48B6381FC484}" type="parTrans" cxnId="{9EF0D5C0-593A-4C9D-9342-5CBE106CF346}">
      <dgm:prSet/>
      <dgm:spPr/>
      <dgm:t>
        <a:bodyPr/>
        <a:lstStyle/>
        <a:p>
          <a:endParaRPr lang="en-US"/>
        </a:p>
      </dgm:t>
    </dgm:pt>
    <dgm:pt modelId="{E85A264D-1A0C-43A5-908F-105E1C74FD1D}" type="sibTrans" cxnId="{9EF0D5C0-593A-4C9D-9342-5CBE106CF346}">
      <dgm:prSet/>
      <dgm:spPr/>
      <dgm:t>
        <a:bodyPr/>
        <a:lstStyle/>
        <a:p>
          <a:endParaRPr lang="en-US"/>
        </a:p>
      </dgm:t>
    </dgm:pt>
    <dgm:pt modelId="{9A7572E3-580D-4EE6-9091-749BB434FA27}">
      <dgm:prSet/>
      <dgm:spPr/>
      <dgm:t>
        <a:bodyPr/>
        <a:lstStyle/>
        <a:p>
          <a:r>
            <a:rPr lang="en-US" dirty="0"/>
            <a:t>India’s FDI INFLOWS</a:t>
          </a:r>
        </a:p>
      </dgm:t>
    </dgm:pt>
    <dgm:pt modelId="{CDAEB378-B6BD-4C25-92BD-892D8B2B0FC5}" type="parTrans" cxnId="{0E926EEF-13C2-4A71-8223-0392B1C82DED}">
      <dgm:prSet/>
      <dgm:spPr/>
      <dgm:t>
        <a:bodyPr/>
        <a:lstStyle/>
        <a:p>
          <a:endParaRPr lang="en-IN"/>
        </a:p>
      </dgm:t>
    </dgm:pt>
    <dgm:pt modelId="{FD715887-C1FF-48E0-AF59-C5866922BF17}" type="sibTrans" cxnId="{0E926EEF-13C2-4A71-8223-0392B1C82DED}">
      <dgm:prSet/>
      <dgm:spPr/>
      <dgm:t>
        <a:bodyPr/>
        <a:lstStyle/>
        <a:p>
          <a:endParaRPr lang="en-IN"/>
        </a:p>
      </dgm:t>
    </dgm:pt>
    <dgm:pt modelId="{C52202BC-0809-4C5D-8AD8-B1DEBD33F524}" type="pres">
      <dgm:prSet presAssocID="{18D2951C-C094-4A8F-9DB6-0DB50D121717}" presName="linear" presStyleCnt="0">
        <dgm:presLayoutVars>
          <dgm:animLvl val="lvl"/>
          <dgm:resizeHandles val="exact"/>
        </dgm:presLayoutVars>
      </dgm:prSet>
      <dgm:spPr/>
    </dgm:pt>
    <dgm:pt modelId="{3ACE247A-C374-45C8-B250-67E9795D60EB}" type="pres">
      <dgm:prSet presAssocID="{42ADAC3A-0F6D-4BAD-ABBF-4E3A89973FBC}" presName="parentText" presStyleLbl="node1" presStyleIdx="0" presStyleCnt="9">
        <dgm:presLayoutVars>
          <dgm:chMax val="0"/>
          <dgm:bulletEnabled val="1"/>
        </dgm:presLayoutVars>
      </dgm:prSet>
      <dgm:spPr/>
    </dgm:pt>
    <dgm:pt modelId="{CD414118-2011-4966-A21E-D5BEA49DA369}" type="pres">
      <dgm:prSet presAssocID="{F67FE52B-70D0-4A31-9554-43B2B6BD825C}" presName="spacer" presStyleCnt="0"/>
      <dgm:spPr/>
    </dgm:pt>
    <dgm:pt modelId="{AC25ED0D-EE6E-4A37-9748-6E5500F547E3}" type="pres">
      <dgm:prSet presAssocID="{05C903C8-87C9-4DB2-9231-0D387131E7E4}" presName="parentText" presStyleLbl="node1" presStyleIdx="1" presStyleCnt="9">
        <dgm:presLayoutVars>
          <dgm:chMax val="0"/>
          <dgm:bulletEnabled val="1"/>
        </dgm:presLayoutVars>
      </dgm:prSet>
      <dgm:spPr/>
    </dgm:pt>
    <dgm:pt modelId="{8FD72EC4-0D0C-445B-9F21-8223C7DDBCA9}" type="pres">
      <dgm:prSet presAssocID="{3AB05EF2-6AB7-4038-B727-C0166032EE6A}" presName="spacer" presStyleCnt="0"/>
      <dgm:spPr/>
    </dgm:pt>
    <dgm:pt modelId="{702C9741-7BA0-4B7B-AEA1-AE499E6731BC}" type="pres">
      <dgm:prSet presAssocID="{9A7572E3-580D-4EE6-9091-749BB434FA27}" presName="parentText" presStyleLbl="node1" presStyleIdx="2" presStyleCnt="9">
        <dgm:presLayoutVars>
          <dgm:chMax val="0"/>
          <dgm:bulletEnabled val="1"/>
        </dgm:presLayoutVars>
      </dgm:prSet>
      <dgm:spPr/>
    </dgm:pt>
    <dgm:pt modelId="{F233E197-A3C2-43A4-B28F-6A0C4FFD713F}" type="pres">
      <dgm:prSet presAssocID="{FD715887-C1FF-48E0-AF59-C5866922BF17}" presName="spacer" presStyleCnt="0"/>
      <dgm:spPr/>
    </dgm:pt>
    <dgm:pt modelId="{F9B26771-FB3E-4AFE-8071-A23A2BCFCAC2}" type="pres">
      <dgm:prSet presAssocID="{8C74889C-9493-4080-880A-69C8717CD6E8}" presName="parentText" presStyleLbl="node1" presStyleIdx="3" presStyleCnt="9">
        <dgm:presLayoutVars>
          <dgm:chMax val="0"/>
          <dgm:bulletEnabled val="1"/>
        </dgm:presLayoutVars>
      </dgm:prSet>
      <dgm:spPr/>
    </dgm:pt>
    <dgm:pt modelId="{96095D74-4E50-49A1-A42B-B5A93CDBB0B1}" type="pres">
      <dgm:prSet presAssocID="{8C74889C-9493-4080-880A-69C8717CD6E8}" presName="childText" presStyleLbl="revTx" presStyleIdx="0" presStyleCnt="3">
        <dgm:presLayoutVars>
          <dgm:bulletEnabled val="1"/>
        </dgm:presLayoutVars>
      </dgm:prSet>
      <dgm:spPr/>
    </dgm:pt>
    <dgm:pt modelId="{0C1C9392-5664-403F-A148-1BF8E771F7E4}" type="pres">
      <dgm:prSet presAssocID="{DDD64DFC-F6C9-49CE-9C82-ECEC55D277BF}" presName="parentText" presStyleLbl="node1" presStyleIdx="4" presStyleCnt="9">
        <dgm:presLayoutVars>
          <dgm:chMax val="0"/>
          <dgm:bulletEnabled val="1"/>
        </dgm:presLayoutVars>
      </dgm:prSet>
      <dgm:spPr/>
    </dgm:pt>
    <dgm:pt modelId="{B3F515D3-B70B-4D90-94B6-8AD29D93288B}" type="pres">
      <dgm:prSet presAssocID="{DDD64DFC-F6C9-49CE-9C82-ECEC55D277BF}" presName="childText" presStyleLbl="revTx" presStyleIdx="1" presStyleCnt="3">
        <dgm:presLayoutVars>
          <dgm:bulletEnabled val="1"/>
        </dgm:presLayoutVars>
      </dgm:prSet>
      <dgm:spPr/>
    </dgm:pt>
    <dgm:pt modelId="{897009A6-55A2-4F44-A6E7-C67FB7E0320F}" type="pres">
      <dgm:prSet presAssocID="{6D64E17D-1E92-4101-8E97-56B16001C283}" presName="parentText" presStyleLbl="node1" presStyleIdx="5" presStyleCnt="9">
        <dgm:presLayoutVars>
          <dgm:chMax val="0"/>
          <dgm:bulletEnabled val="1"/>
        </dgm:presLayoutVars>
      </dgm:prSet>
      <dgm:spPr/>
    </dgm:pt>
    <dgm:pt modelId="{7785A387-8FD9-4632-89BA-58D7FF26CE21}" type="pres">
      <dgm:prSet presAssocID="{2D7CAF46-26A8-493A-A3ED-D6E93500B176}" presName="spacer" presStyleCnt="0"/>
      <dgm:spPr/>
    </dgm:pt>
    <dgm:pt modelId="{C1F4C38F-DCA2-411D-9BDD-2ADDE562C95A}" type="pres">
      <dgm:prSet presAssocID="{EBDA03D8-A04D-4D67-9879-07E9C1D3F668}" presName="parentText" presStyleLbl="node1" presStyleIdx="6" presStyleCnt="9">
        <dgm:presLayoutVars>
          <dgm:chMax val="0"/>
          <dgm:bulletEnabled val="1"/>
        </dgm:presLayoutVars>
      </dgm:prSet>
      <dgm:spPr/>
    </dgm:pt>
    <dgm:pt modelId="{04672384-292D-4D83-A2E8-F50C4C01C646}" type="pres">
      <dgm:prSet presAssocID="{9B22BE18-BFE2-4BB1-822D-05725CE823DC}" presName="spacer" presStyleCnt="0"/>
      <dgm:spPr/>
    </dgm:pt>
    <dgm:pt modelId="{2C0AD027-66FF-484F-A592-D31BFA960F23}" type="pres">
      <dgm:prSet presAssocID="{81A53264-D2E5-4CBB-8083-EBF9A05DAE5D}" presName="parentText" presStyleLbl="node1" presStyleIdx="7" presStyleCnt="9">
        <dgm:presLayoutVars>
          <dgm:chMax val="0"/>
          <dgm:bulletEnabled val="1"/>
        </dgm:presLayoutVars>
      </dgm:prSet>
      <dgm:spPr/>
    </dgm:pt>
    <dgm:pt modelId="{93915996-EB83-497D-BAE1-F9052C308B2E}" type="pres">
      <dgm:prSet presAssocID="{81A53264-D2E5-4CBB-8083-EBF9A05DAE5D}" presName="childText" presStyleLbl="revTx" presStyleIdx="2" presStyleCnt="3">
        <dgm:presLayoutVars>
          <dgm:bulletEnabled val="1"/>
        </dgm:presLayoutVars>
      </dgm:prSet>
      <dgm:spPr/>
    </dgm:pt>
    <dgm:pt modelId="{5FE45814-1274-4696-96EE-046D02C8942D}" type="pres">
      <dgm:prSet presAssocID="{17A91826-A910-4238-8430-9594A50A6FFF}" presName="parentText" presStyleLbl="node1" presStyleIdx="8" presStyleCnt="9">
        <dgm:presLayoutVars>
          <dgm:chMax val="0"/>
          <dgm:bulletEnabled val="1"/>
        </dgm:presLayoutVars>
      </dgm:prSet>
      <dgm:spPr/>
    </dgm:pt>
  </dgm:ptLst>
  <dgm:cxnLst>
    <dgm:cxn modelId="{741A9809-3AA9-4DFA-B756-B86D6B8D8349}" srcId="{8C74889C-9493-4080-880A-69C8717CD6E8}" destId="{1020698D-0C66-4226-BE8A-02561783D924}" srcOrd="0" destOrd="0" parTransId="{99FEB6EE-086E-4816-968B-01F7C568A96D}" sibTransId="{6D467FDF-C69F-4F67-BAFE-B27FE28476C3}"/>
    <dgm:cxn modelId="{529A810F-2449-4D99-81B5-C4888DEE371B}" srcId="{DDD64DFC-F6C9-49CE-9C82-ECEC55D277BF}" destId="{4E93D694-FD38-4CDC-92E4-AEC0FD8718A6}" srcOrd="1" destOrd="0" parTransId="{4F24E069-66BD-4E2F-B4CF-6D4CA1BE8078}" sibTransId="{F5E26B15-0CC7-4784-AE88-55E394DD3289}"/>
    <dgm:cxn modelId="{296DE211-1ED1-4D0D-9A42-B9BD956A8E98}" srcId="{18D2951C-C094-4A8F-9DB6-0DB50D121717}" destId="{EBDA03D8-A04D-4D67-9879-07E9C1D3F668}" srcOrd="6" destOrd="0" parTransId="{C267CF77-5F84-4B13-9D13-8E4096C4521A}" sibTransId="{9B22BE18-BFE2-4BB1-822D-05725CE823DC}"/>
    <dgm:cxn modelId="{B1214218-6236-448B-8445-9D27A799FF2B}" srcId="{DDD64DFC-F6C9-49CE-9C82-ECEC55D277BF}" destId="{109E5DCE-7CE8-4817-89A0-BF649944AB3E}" srcOrd="0" destOrd="0" parTransId="{38DD6B2C-19C2-4B54-88D3-258815690071}" sibTransId="{DF0C94D4-F257-4F81-94FA-0C78B400D03E}"/>
    <dgm:cxn modelId="{4C17391C-0D7B-4A69-8041-ED8C60467B92}" srcId="{18D2951C-C094-4A8F-9DB6-0DB50D121717}" destId="{DDD64DFC-F6C9-49CE-9C82-ECEC55D277BF}" srcOrd="4" destOrd="0" parTransId="{7A6866E2-7AD3-4CDA-A52F-8EB0E2C8BD94}" sibTransId="{326CC8C4-E06A-4DB6-BA32-FF4A1B4BA0D7}"/>
    <dgm:cxn modelId="{9737BA1F-ABF1-499B-BF38-E99A34E3B7F5}" type="presOf" srcId="{EBDA03D8-A04D-4D67-9879-07E9C1D3F668}" destId="{C1F4C38F-DCA2-411D-9BDD-2ADDE562C95A}" srcOrd="0" destOrd="0" presId="urn:microsoft.com/office/officeart/2005/8/layout/vList2"/>
    <dgm:cxn modelId="{79C1C21F-754A-4170-96B1-BE84379D4571}" type="presOf" srcId="{F9656AB4-3495-4675-A9E5-142ACF4C6DDF}" destId="{96095D74-4E50-49A1-A42B-B5A93CDBB0B1}" srcOrd="0" destOrd="1" presId="urn:microsoft.com/office/officeart/2005/8/layout/vList2"/>
    <dgm:cxn modelId="{EC419C20-58CD-42BF-B83D-191B3F7BA8C1}" type="presOf" srcId="{9A7572E3-580D-4EE6-9091-749BB434FA27}" destId="{702C9741-7BA0-4B7B-AEA1-AE499E6731BC}" srcOrd="0" destOrd="0" presId="urn:microsoft.com/office/officeart/2005/8/layout/vList2"/>
    <dgm:cxn modelId="{777C2A2B-AD9B-4F78-9712-A91F3DC05D29}" type="presOf" srcId="{DDD64DFC-F6C9-49CE-9C82-ECEC55D277BF}" destId="{0C1C9392-5664-403F-A148-1BF8E771F7E4}" srcOrd="0" destOrd="0" presId="urn:microsoft.com/office/officeart/2005/8/layout/vList2"/>
    <dgm:cxn modelId="{F2698A2B-1EA1-4C28-BD28-2E11F52EA09C}" type="presOf" srcId="{EA3F34C2-092B-440D-9982-AAD924917B97}" destId="{93915996-EB83-497D-BAE1-F9052C308B2E}" srcOrd="0" destOrd="1" presId="urn:microsoft.com/office/officeart/2005/8/layout/vList2"/>
    <dgm:cxn modelId="{1A70E734-5C33-49F2-8A5A-637F1E2F99AA}" type="presOf" srcId="{76606CA9-F24A-49A6-9977-BDB4E2D29BDC}" destId="{93915996-EB83-497D-BAE1-F9052C308B2E}" srcOrd="0" destOrd="0" presId="urn:microsoft.com/office/officeart/2005/8/layout/vList2"/>
    <dgm:cxn modelId="{B9B2B03D-CC4E-4509-B836-D50F762028D2}" type="presOf" srcId="{4E93D694-FD38-4CDC-92E4-AEC0FD8718A6}" destId="{B3F515D3-B70B-4D90-94B6-8AD29D93288B}" srcOrd="0" destOrd="1" presId="urn:microsoft.com/office/officeart/2005/8/layout/vList2"/>
    <dgm:cxn modelId="{8A97735D-BDD5-4237-8494-90FD5502D764}" srcId="{18D2951C-C094-4A8F-9DB6-0DB50D121717}" destId="{42ADAC3A-0F6D-4BAD-ABBF-4E3A89973FBC}" srcOrd="0" destOrd="0" parTransId="{0CE362DB-215A-40B3-9962-6B29D79AF561}" sibTransId="{F67FE52B-70D0-4A31-9554-43B2B6BD825C}"/>
    <dgm:cxn modelId="{777AAA4B-32C6-4270-9275-D87B73D4179B}" type="presOf" srcId="{18D2951C-C094-4A8F-9DB6-0DB50D121717}" destId="{C52202BC-0809-4C5D-8AD8-B1DEBD33F524}" srcOrd="0" destOrd="0" presId="urn:microsoft.com/office/officeart/2005/8/layout/vList2"/>
    <dgm:cxn modelId="{29E12857-FA7E-4F98-A490-2D446E63FBCE}" srcId="{81A53264-D2E5-4CBB-8083-EBF9A05DAE5D}" destId="{76606CA9-F24A-49A6-9977-BDB4E2D29BDC}" srcOrd="0" destOrd="0" parTransId="{093F98D5-2B8B-4B14-89DB-1A7BEAF7762C}" sibTransId="{2A70984F-1132-42C8-AB71-1A24232206E7}"/>
    <dgm:cxn modelId="{59805778-5550-46DD-94AC-54FF1A15B8E4}" srcId="{18D2951C-C094-4A8F-9DB6-0DB50D121717}" destId="{81A53264-D2E5-4CBB-8083-EBF9A05DAE5D}" srcOrd="7" destOrd="0" parTransId="{F2CAC763-F6D6-4C48-8416-F9440EFFEA9E}" sibTransId="{50D9CE4F-EC0B-40B4-BCA0-6F35679609EE}"/>
    <dgm:cxn modelId="{86D75059-1F37-4A7E-BE24-77FBAF15BF20}" srcId="{18D2951C-C094-4A8F-9DB6-0DB50D121717}" destId="{6D64E17D-1E92-4101-8E97-56B16001C283}" srcOrd="5" destOrd="0" parTransId="{9ACE4857-734E-46D9-9E0A-D6470A1D26CA}" sibTransId="{2D7CAF46-26A8-493A-A3ED-D6E93500B176}"/>
    <dgm:cxn modelId="{FC69D27A-D30A-4B89-AE3A-2C6CB616FD68}" srcId="{81A53264-D2E5-4CBB-8083-EBF9A05DAE5D}" destId="{23672DF9-DCC9-4E08-9BFC-3F876682FF14}" srcOrd="2" destOrd="0" parTransId="{D3900895-66C8-4EF5-BD0B-86669A20ACAB}" sibTransId="{ABDD5CCB-5367-4CF8-BE28-E8BFAA88B9F0}"/>
    <dgm:cxn modelId="{5C99ED8B-CBFA-48D4-8AD2-B7C06E6FC8A5}" type="presOf" srcId="{6D64E17D-1E92-4101-8E97-56B16001C283}" destId="{897009A6-55A2-4F44-A6E7-C67FB7E0320F}" srcOrd="0" destOrd="0" presId="urn:microsoft.com/office/officeart/2005/8/layout/vList2"/>
    <dgm:cxn modelId="{8725218C-7B54-4B2D-8CB6-884A19AE267B}" type="presOf" srcId="{23672DF9-DCC9-4E08-9BFC-3F876682FF14}" destId="{93915996-EB83-497D-BAE1-F9052C308B2E}" srcOrd="0" destOrd="2" presId="urn:microsoft.com/office/officeart/2005/8/layout/vList2"/>
    <dgm:cxn modelId="{20BDB08F-5AC5-4099-BE99-66C61955A138}" type="presOf" srcId="{AEE3C661-A633-4AA7-BF4B-54CD22D9FE8E}" destId="{96095D74-4E50-49A1-A42B-B5A93CDBB0B1}" srcOrd="0" destOrd="2" presId="urn:microsoft.com/office/officeart/2005/8/layout/vList2"/>
    <dgm:cxn modelId="{B9AC8B9A-C952-4688-8153-626ABA5A875B}" type="presOf" srcId="{109E5DCE-7CE8-4817-89A0-BF649944AB3E}" destId="{B3F515D3-B70B-4D90-94B6-8AD29D93288B}" srcOrd="0" destOrd="0" presId="urn:microsoft.com/office/officeart/2005/8/layout/vList2"/>
    <dgm:cxn modelId="{F5458F9F-F8F6-4CCB-B929-8932D720B4C1}" srcId="{18D2951C-C094-4A8F-9DB6-0DB50D121717}" destId="{05C903C8-87C9-4DB2-9231-0D387131E7E4}" srcOrd="1" destOrd="0" parTransId="{CF5DE347-7891-457E-9EE1-FF9E77DB903F}" sibTransId="{3AB05EF2-6AB7-4038-B727-C0166032EE6A}"/>
    <dgm:cxn modelId="{96133BA9-9BD1-4F41-97EF-28A9C57E4A34}" srcId="{81A53264-D2E5-4CBB-8083-EBF9A05DAE5D}" destId="{EA3F34C2-092B-440D-9982-AAD924917B97}" srcOrd="1" destOrd="0" parTransId="{65219343-B986-47D4-A0F9-E995121AB1A2}" sibTransId="{682D2AA3-248E-4D9C-A27B-97A835D63BF1}"/>
    <dgm:cxn modelId="{B5AD8DAE-BF47-4323-855C-B5CA7A750A4A}" type="presOf" srcId="{17A91826-A910-4238-8430-9594A50A6FFF}" destId="{5FE45814-1274-4696-96EE-046D02C8942D}" srcOrd="0" destOrd="0" presId="urn:microsoft.com/office/officeart/2005/8/layout/vList2"/>
    <dgm:cxn modelId="{9EF0D5C0-593A-4C9D-9342-5CBE106CF346}" srcId="{18D2951C-C094-4A8F-9DB6-0DB50D121717}" destId="{17A91826-A910-4238-8430-9594A50A6FFF}" srcOrd="8" destOrd="0" parTransId="{4E0E3CF9-B556-44AC-B43A-48B6381FC484}" sibTransId="{E85A264D-1A0C-43A5-908F-105E1C74FD1D}"/>
    <dgm:cxn modelId="{AB8955D2-F5F6-4C58-AE26-2C70793ABC17}" type="presOf" srcId="{1020698D-0C66-4226-BE8A-02561783D924}" destId="{96095D74-4E50-49A1-A42B-B5A93CDBB0B1}" srcOrd="0" destOrd="0" presId="urn:microsoft.com/office/officeart/2005/8/layout/vList2"/>
    <dgm:cxn modelId="{BB6C88E3-AED6-428A-B009-C700AA306FCF}" srcId="{8C74889C-9493-4080-880A-69C8717CD6E8}" destId="{F9656AB4-3495-4675-A9E5-142ACF4C6DDF}" srcOrd="1" destOrd="0" parTransId="{088EA42B-50BE-4524-9A80-7DC5D2A2051A}" sibTransId="{9602111F-89C7-46B5-82A8-0BD51AC23A82}"/>
    <dgm:cxn modelId="{4A0136E8-652A-4996-AB6E-15DB7AF62719}" srcId="{8C74889C-9493-4080-880A-69C8717CD6E8}" destId="{AEE3C661-A633-4AA7-BF4B-54CD22D9FE8E}" srcOrd="2" destOrd="0" parTransId="{44A0DEB2-FA55-4318-8E1B-E1929821A66D}" sibTransId="{D519ADB7-A861-4CCD-BE73-D472A7CF2127}"/>
    <dgm:cxn modelId="{924AE5EC-49A6-4A9D-8E23-C53232DBF7CB}" srcId="{18D2951C-C094-4A8F-9DB6-0DB50D121717}" destId="{8C74889C-9493-4080-880A-69C8717CD6E8}" srcOrd="3" destOrd="0" parTransId="{DF6D30C8-8F10-48BE-8D1E-5D6A2F468F06}" sibTransId="{BF5D07AE-411F-42C8-B50A-25EF8E5101AA}"/>
    <dgm:cxn modelId="{0E926EEF-13C2-4A71-8223-0392B1C82DED}" srcId="{18D2951C-C094-4A8F-9DB6-0DB50D121717}" destId="{9A7572E3-580D-4EE6-9091-749BB434FA27}" srcOrd="2" destOrd="0" parTransId="{CDAEB378-B6BD-4C25-92BD-892D8B2B0FC5}" sibTransId="{FD715887-C1FF-48E0-AF59-C5866922BF17}"/>
    <dgm:cxn modelId="{C003EDF3-4C37-4EBA-82B7-1C6AED139A9D}" type="presOf" srcId="{81A53264-D2E5-4CBB-8083-EBF9A05DAE5D}" destId="{2C0AD027-66FF-484F-A592-D31BFA960F23}" srcOrd="0" destOrd="0" presId="urn:microsoft.com/office/officeart/2005/8/layout/vList2"/>
    <dgm:cxn modelId="{195C69F5-D083-4E92-9778-172615515869}" type="presOf" srcId="{05C903C8-87C9-4DB2-9231-0D387131E7E4}" destId="{AC25ED0D-EE6E-4A37-9748-6E5500F547E3}" srcOrd="0" destOrd="0" presId="urn:microsoft.com/office/officeart/2005/8/layout/vList2"/>
    <dgm:cxn modelId="{024CAAF6-1E4C-4378-B6CB-4EA8FF4A64C5}" type="presOf" srcId="{42ADAC3A-0F6D-4BAD-ABBF-4E3A89973FBC}" destId="{3ACE247A-C374-45C8-B250-67E9795D60EB}" srcOrd="0" destOrd="0" presId="urn:microsoft.com/office/officeart/2005/8/layout/vList2"/>
    <dgm:cxn modelId="{4601D9F9-05C6-41CD-A69E-28F80696CD63}" type="presOf" srcId="{8C74889C-9493-4080-880A-69C8717CD6E8}" destId="{F9B26771-FB3E-4AFE-8071-A23A2BCFCAC2}" srcOrd="0" destOrd="0" presId="urn:microsoft.com/office/officeart/2005/8/layout/vList2"/>
    <dgm:cxn modelId="{B7B317B8-DB27-4A08-B3A5-D782788B2FC4}" type="presParOf" srcId="{C52202BC-0809-4C5D-8AD8-B1DEBD33F524}" destId="{3ACE247A-C374-45C8-B250-67E9795D60EB}" srcOrd="0" destOrd="0" presId="urn:microsoft.com/office/officeart/2005/8/layout/vList2"/>
    <dgm:cxn modelId="{5EEBBC0F-0E23-4517-98EB-F399E59AC290}" type="presParOf" srcId="{C52202BC-0809-4C5D-8AD8-B1DEBD33F524}" destId="{CD414118-2011-4966-A21E-D5BEA49DA369}" srcOrd="1" destOrd="0" presId="urn:microsoft.com/office/officeart/2005/8/layout/vList2"/>
    <dgm:cxn modelId="{5E82362F-CF4C-4FB0-86B1-D3DE53E89CC0}" type="presParOf" srcId="{C52202BC-0809-4C5D-8AD8-B1DEBD33F524}" destId="{AC25ED0D-EE6E-4A37-9748-6E5500F547E3}" srcOrd="2" destOrd="0" presId="urn:microsoft.com/office/officeart/2005/8/layout/vList2"/>
    <dgm:cxn modelId="{9A3DE90E-3CB0-4CA2-A41B-08B9005A2E47}" type="presParOf" srcId="{C52202BC-0809-4C5D-8AD8-B1DEBD33F524}" destId="{8FD72EC4-0D0C-445B-9F21-8223C7DDBCA9}" srcOrd="3" destOrd="0" presId="urn:microsoft.com/office/officeart/2005/8/layout/vList2"/>
    <dgm:cxn modelId="{0C1AE030-E242-4378-84FB-7626FCD73A9A}" type="presParOf" srcId="{C52202BC-0809-4C5D-8AD8-B1DEBD33F524}" destId="{702C9741-7BA0-4B7B-AEA1-AE499E6731BC}" srcOrd="4" destOrd="0" presId="urn:microsoft.com/office/officeart/2005/8/layout/vList2"/>
    <dgm:cxn modelId="{2C17B2EE-E9C2-4C8F-9965-D9C1B67C1814}" type="presParOf" srcId="{C52202BC-0809-4C5D-8AD8-B1DEBD33F524}" destId="{F233E197-A3C2-43A4-B28F-6A0C4FFD713F}" srcOrd="5" destOrd="0" presId="urn:microsoft.com/office/officeart/2005/8/layout/vList2"/>
    <dgm:cxn modelId="{8B1728D9-9A61-4D15-BCA0-13B3D9DF6F25}" type="presParOf" srcId="{C52202BC-0809-4C5D-8AD8-B1DEBD33F524}" destId="{F9B26771-FB3E-4AFE-8071-A23A2BCFCAC2}" srcOrd="6" destOrd="0" presId="urn:microsoft.com/office/officeart/2005/8/layout/vList2"/>
    <dgm:cxn modelId="{5F095F3B-52D5-4A10-836D-48E86E2C3F20}" type="presParOf" srcId="{C52202BC-0809-4C5D-8AD8-B1DEBD33F524}" destId="{96095D74-4E50-49A1-A42B-B5A93CDBB0B1}" srcOrd="7" destOrd="0" presId="urn:microsoft.com/office/officeart/2005/8/layout/vList2"/>
    <dgm:cxn modelId="{A259DDA9-118C-4B16-9C05-6B0CBB2BB7DC}" type="presParOf" srcId="{C52202BC-0809-4C5D-8AD8-B1DEBD33F524}" destId="{0C1C9392-5664-403F-A148-1BF8E771F7E4}" srcOrd="8" destOrd="0" presId="urn:microsoft.com/office/officeart/2005/8/layout/vList2"/>
    <dgm:cxn modelId="{D0CFD767-F89C-4ED6-AB0B-719AA49F7B31}" type="presParOf" srcId="{C52202BC-0809-4C5D-8AD8-B1DEBD33F524}" destId="{B3F515D3-B70B-4D90-94B6-8AD29D93288B}" srcOrd="9" destOrd="0" presId="urn:microsoft.com/office/officeart/2005/8/layout/vList2"/>
    <dgm:cxn modelId="{B4031D8E-0947-49D1-BD2C-034B088D7E73}" type="presParOf" srcId="{C52202BC-0809-4C5D-8AD8-B1DEBD33F524}" destId="{897009A6-55A2-4F44-A6E7-C67FB7E0320F}" srcOrd="10" destOrd="0" presId="urn:microsoft.com/office/officeart/2005/8/layout/vList2"/>
    <dgm:cxn modelId="{2EEEC41A-8E49-49C9-A708-EAE2E0729E3B}" type="presParOf" srcId="{C52202BC-0809-4C5D-8AD8-B1DEBD33F524}" destId="{7785A387-8FD9-4632-89BA-58D7FF26CE21}" srcOrd="11" destOrd="0" presId="urn:microsoft.com/office/officeart/2005/8/layout/vList2"/>
    <dgm:cxn modelId="{E2F1F373-1CE8-49EB-A7C8-0700902891BE}" type="presParOf" srcId="{C52202BC-0809-4C5D-8AD8-B1DEBD33F524}" destId="{C1F4C38F-DCA2-411D-9BDD-2ADDE562C95A}" srcOrd="12" destOrd="0" presId="urn:microsoft.com/office/officeart/2005/8/layout/vList2"/>
    <dgm:cxn modelId="{60ADF159-480E-4096-8644-E1E0E8C16F02}" type="presParOf" srcId="{C52202BC-0809-4C5D-8AD8-B1DEBD33F524}" destId="{04672384-292D-4D83-A2E8-F50C4C01C646}" srcOrd="13" destOrd="0" presId="urn:microsoft.com/office/officeart/2005/8/layout/vList2"/>
    <dgm:cxn modelId="{EC266D4C-1921-4791-8C21-692B4505628F}" type="presParOf" srcId="{C52202BC-0809-4C5D-8AD8-B1DEBD33F524}" destId="{2C0AD027-66FF-484F-A592-D31BFA960F23}" srcOrd="14" destOrd="0" presId="urn:microsoft.com/office/officeart/2005/8/layout/vList2"/>
    <dgm:cxn modelId="{67BEEB6E-5A89-4C72-B47D-5534A3DBEC5A}" type="presParOf" srcId="{C52202BC-0809-4C5D-8AD8-B1DEBD33F524}" destId="{93915996-EB83-497D-BAE1-F9052C308B2E}" srcOrd="15" destOrd="0" presId="urn:microsoft.com/office/officeart/2005/8/layout/vList2"/>
    <dgm:cxn modelId="{DA9C271C-54E7-43B3-84D4-4C83E9D7555E}" type="presParOf" srcId="{C52202BC-0809-4C5D-8AD8-B1DEBD33F524}" destId="{5FE45814-1274-4696-96EE-046D02C8942D}"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D279CA-702C-49D2-A798-DD44DD75BBC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92A6954-7F95-4873-9F2F-F72515AA454B}">
      <dgm:prSet/>
      <dgm:spPr/>
      <dgm:t>
        <a:bodyPr/>
        <a:lstStyle/>
        <a:p>
          <a:r>
            <a:rPr lang="en-US" dirty="0"/>
            <a:t>A summary record of transactions of </a:t>
          </a:r>
          <a:r>
            <a:rPr lang="en-US" b="1" dirty="0"/>
            <a:t>Merchandise Trade</a:t>
          </a:r>
          <a:r>
            <a:rPr lang="en-US" dirty="0"/>
            <a:t> and </a:t>
          </a:r>
          <a:r>
            <a:rPr lang="en-US" b="1" dirty="0"/>
            <a:t>Invisibles</a:t>
          </a:r>
          <a:r>
            <a:rPr lang="en-US" dirty="0"/>
            <a:t> (services+ transfers+ net income) of India with rest of the world.</a:t>
          </a:r>
        </a:p>
      </dgm:t>
    </dgm:pt>
    <dgm:pt modelId="{35078256-84F9-4446-8D20-43DC87D71050}" type="parTrans" cxnId="{BAD01AE4-93D0-4583-B28C-CB431DAF7F24}">
      <dgm:prSet/>
      <dgm:spPr/>
      <dgm:t>
        <a:bodyPr/>
        <a:lstStyle/>
        <a:p>
          <a:endParaRPr lang="en-US"/>
        </a:p>
      </dgm:t>
    </dgm:pt>
    <dgm:pt modelId="{DF0A9A72-8D42-4FE9-99F7-C6C7768DDBAA}" type="sibTrans" cxnId="{BAD01AE4-93D0-4583-B28C-CB431DAF7F24}">
      <dgm:prSet/>
      <dgm:spPr/>
      <dgm:t>
        <a:bodyPr/>
        <a:lstStyle/>
        <a:p>
          <a:endParaRPr lang="en-US"/>
        </a:p>
      </dgm:t>
    </dgm:pt>
    <dgm:pt modelId="{B90A6281-C2F8-4DBD-8491-EFBA44771C19}">
      <dgm:prSet/>
      <dgm:spPr/>
      <dgm:t>
        <a:bodyPr/>
        <a:lstStyle/>
        <a:p>
          <a:r>
            <a:rPr lang="en-US" dirty="0"/>
            <a:t> It Includes 2 major items:</a:t>
          </a:r>
        </a:p>
      </dgm:t>
    </dgm:pt>
    <dgm:pt modelId="{65D76C17-C5DA-408E-AC77-EB25E0F13560}" type="parTrans" cxnId="{E249A346-D42C-4A3B-9B5A-A48A908FEA82}">
      <dgm:prSet/>
      <dgm:spPr/>
      <dgm:t>
        <a:bodyPr/>
        <a:lstStyle/>
        <a:p>
          <a:endParaRPr lang="en-US"/>
        </a:p>
      </dgm:t>
    </dgm:pt>
    <dgm:pt modelId="{289C87C5-1D16-4C8A-9F65-D6506EBC71D7}" type="sibTrans" cxnId="{E249A346-D42C-4A3B-9B5A-A48A908FEA82}">
      <dgm:prSet/>
      <dgm:spPr/>
      <dgm:t>
        <a:bodyPr/>
        <a:lstStyle/>
        <a:p>
          <a:endParaRPr lang="en-US"/>
        </a:p>
      </dgm:t>
    </dgm:pt>
    <dgm:pt modelId="{47B41FA4-E6B9-401E-8435-757F3BC6D939}">
      <dgm:prSet/>
      <dgm:spPr/>
      <dgm:t>
        <a:bodyPr/>
        <a:lstStyle/>
        <a:p>
          <a:r>
            <a:rPr lang="en-AU" b="1"/>
            <a:t>Merchandise Trade</a:t>
          </a:r>
          <a:endParaRPr lang="en-US"/>
        </a:p>
      </dgm:t>
    </dgm:pt>
    <dgm:pt modelId="{CE6AFF99-7BFB-4E25-BE3D-6CAF7BBE36A8}" type="parTrans" cxnId="{652248C7-DC34-48A5-B58D-E0489583E4C3}">
      <dgm:prSet/>
      <dgm:spPr/>
      <dgm:t>
        <a:bodyPr/>
        <a:lstStyle/>
        <a:p>
          <a:endParaRPr lang="en-US"/>
        </a:p>
      </dgm:t>
    </dgm:pt>
    <dgm:pt modelId="{4BF93E0D-60B2-479E-A75F-6408BB4A82D5}" type="sibTrans" cxnId="{652248C7-DC34-48A5-B58D-E0489583E4C3}">
      <dgm:prSet/>
      <dgm:spPr/>
      <dgm:t>
        <a:bodyPr/>
        <a:lstStyle/>
        <a:p>
          <a:endParaRPr lang="en-US"/>
        </a:p>
      </dgm:t>
    </dgm:pt>
    <dgm:pt modelId="{7C9DC5C3-2A96-4ED1-9275-0917AA6B17AC}">
      <dgm:prSet/>
      <dgm:spPr/>
      <dgm:t>
        <a:bodyPr/>
        <a:lstStyle/>
        <a:p>
          <a:r>
            <a:rPr lang="en-AU" b="1"/>
            <a:t>Invisibles</a:t>
          </a:r>
          <a:endParaRPr lang="en-US"/>
        </a:p>
      </dgm:t>
    </dgm:pt>
    <dgm:pt modelId="{311EDEFD-2DE4-4760-815A-EF6D77A264A6}" type="parTrans" cxnId="{3AD6FA72-9C14-4F2A-BF48-838445F15937}">
      <dgm:prSet/>
      <dgm:spPr/>
      <dgm:t>
        <a:bodyPr/>
        <a:lstStyle/>
        <a:p>
          <a:endParaRPr lang="en-US"/>
        </a:p>
      </dgm:t>
    </dgm:pt>
    <dgm:pt modelId="{6BEF5E65-2EC8-41C6-8AA7-B153BE5183BD}" type="sibTrans" cxnId="{3AD6FA72-9C14-4F2A-BF48-838445F15937}">
      <dgm:prSet/>
      <dgm:spPr/>
      <dgm:t>
        <a:bodyPr/>
        <a:lstStyle/>
        <a:p>
          <a:endParaRPr lang="en-US"/>
        </a:p>
      </dgm:t>
    </dgm:pt>
    <dgm:pt modelId="{DF8E556C-45E0-4EF2-8DFA-171B883F7081}">
      <dgm:prSet/>
      <dgm:spPr/>
      <dgm:t>
        <a:bodyPr/>
        <a:lstStyle/>
        <a:p>
          <a:r>
            <a:rPr lang="en-AU" dirty="0"/>
            <a:t>Invisibles include:</a:t>
          </a:r>
          <a:endParaRPr lang="en-US" dirty="0"/>
        </a:p>
      </dgm:t>
    </dgm:pt>
    <dgm:pt modelId="{15869A00-6B50-49DE-A885-B68D64B8BCD1}" type="parTrans" cxnId="{B971751D-3E75-444E-94D4-4F6E76B548A6}">
      <dgm:prSet/>
      <dgm:spPr/>
      <dgm:t>
        <a:bodyPr/>
        <a:lstStyle/>
        <a:p>
          <a:endParaRPr lang="en-US"/>
        </a:p>
      </dgm:t>
    </dgm:pt>
    <dgm:pt modelId="{D65DE287-1795-4C2D-B306-830B69465528}" type="sibTrans" cxnId="{B971751D-3E75-444E-94D4-4F6E76B548A6}">
      <dgm:prSet/>
      <dgm:spPr/>
      <dgm:t>
        <a:bodyPr/>
        <a:lstStyle/>
        <a:p>
          <a:endParaRPr lang="en-US"/>
        </a:p>
      </dgm:t>
    </dgm:pt>
    <dgm:pt modelId="{672D50F1-18DB-4B75-955C-EC378D3CC8A6}">
      <dgm:prSet/>
      <dgm:spPr/>
      <dgm:t>
        <a:bodyPr/>
        <a:lstStyle/>
        <a:p>
          <a:r>
            <a:rPr lang="en-AU" b="1"/>
            <a:t>Services</a:t>
          </a:r>
          <a:r>
            <a:rPr lang="en-AU"/>
            <a:t> – Software Exports &amp; </a:t>
          </a:r>
          <a:r>
            <a:rPr lang="en-US"/>
            <a:t>travel, transportation, tourism etc</a:t>
          </a:r>
        </a:p>
      </dgm:t>
    </dgm:pt>
    <dgm:pt modelId="{6B236D5C-05A6-4146-83EF-0DED0E946CDF}" type="parTrans" cxnId="{9C7AE682-F718-4C48-9874-64CE8F9C2D83}">
      <dgm:prSet/>
      <dgm:spPr/>
      <dgm:t>
        <a:bodyPr/>
        <a:lstStyle/>
        <a:p>
          <a:endParaRPr lang="en-US"/>
        </a:p>
      </dgm:t>
    </dgm:pt>
    <dgm:pt modelId="{847F980D-48F8-4C81-A2C3-84BC7B504AB5}" type="sibTrans" cxnId="{9C7AE682-F718-4C48-9874-64CE8F9C2D83}">
      <dgm:prSet/>
      <dgm:spPr/>
      <dgm:t>
        <a:bodyPr/>
        <a:lstStyle/>
        <a:p>
          <a:endParaRPr lang="en-US"/>
        </a:p>
      </dgm:t>
    </dgm:pt>
    <dgm:pt modelId="{D9C1C5D5-62C3-4E34-ADD3-71A60BBF1F4F}">
      <dgm:prSet/>
      <dgm:spPr/>
      <dgm:t>
        <a:bodyPr/>
        <a:lstStyle/>
        <a:p>
          <a:r>
            <a:rPr lang="en-US" b="1"/>
            <a:t>Net Income</a:t>
          </a:r>
          <a:r>
            <a:rPr lang="en-US"/>
            <a:t> - Income paid or received on investments like dividends, rents, interest etc </a:t>
          </a:r>
        </a:p>
      </dgm:t>
    </dgm:pt>
    <dgm:pt modelId="{CD61CE1A-F3DE-433A-95C2-47849EE919C6}" type="parTrans" cxnId="{85276338-967E-47F2-8BFA-F346C3982FEF}">
      <dgm:prSet/>
      <dgm:spPr/>
      <dgm:t>
        <a:bodyPr/>
        <a:lstStyle/>
        <a:p>
          <a:endParaRPr lang="en-US"/>
        </a:p>
      </dgm:t>
    </dgm:pt>
    <dgm:pt modelId="{8802F122-B2E2-472D-90CF-1AB0DF715EF1}" type="sibTrans" cxnId="{85276338-967E-47F2-8BFA-F346C3982FEF}">
      <dgm:prSet/>
      <dgm:spPr/>
      <dgm:t>
        <a:bodyPr/>
        <a:lstStyle/>
        <a:p>
          <a:endParaRPr lang="en-US"/>
        </a:p>
      </dgm:t>
    </dgm:pt>
    <dgm:pt modelId="{86567ADE-6273-48BF-8689-F0F8012AF18F}">
      <dgm:prSet/>
      <dgm:spPr/>
      <dgm:t>
        <a:bodyPr/>
        <a:lstStyle/>
        <a:p>
          <a:r>
            <a:rPr lang="en-US" b="1"/>
            <a:t>Transfers</a:t>
          </a:r>
          <a:r>
            <a:rPr lang="en-US"/>
            <a:t> - Private Transfers (NRI remittances, gifts ) &amp; official transfers (Grants, aids etc)</a:t>
          </a:r>
        </a:p>
      </dgm:t>
    </dgm:pt>
    <dgm:pt modelId="{C6C7BE56-E9D4-4EAD-803C-9CC1AC9C5C70}" type="parTrans" cxnId="{5B39ED69-8A1A-4111-BEB2-322991E2EC70}">
      <dgm:prSet/>
      <dgm:spPr/>
      <dgm:t>
        <a:bodyPr/>
        <a:lstStyle/>
        <a:p>
          <a:endParaRPr lang="en-US"/>
        </a:p>
      </dgm:t>
    </dgm:pt>
    <dgm:pt modelId="{6D4A7662-0B1A-496E-84DA-D150D141D54E}" type="sibTrans" cxnId="{5B39ED69-8A1A-4111-BEB2-322991E2EC70}">
      <dgm:prSet/>
      <dgm:spPr/>
      <dgm:t>
        <a:bodyPr/>
        <a:lstStyle/>
        <a:p>
          <a:endParaRPr lang="en-US"/>
        </a:p>
      </dgm:t>
    </dgm:pt>
    <dgm:pt modelId="{22E71D59-22F8-436B-900D-CB7BA45699CA}">
      <dgm:prSet/>
      <dgm:spPr/>
      <dgm:t>
        <a:bodyPr/>
        <a:lstStyle/>
        <a:p>
          <a:r>
            <a:rPr lang="en-AU" b="1"/>
            <a:t>Current </a:t>
          </a:r>
          <a:r>
            <a:rPr lang="en-US" b="1"/>
            <a:t>account deficit (CAD)</a:t>
          </a:r>
          <a:r>
            <a:rPr lang="en-US"/>
            <a:t> is when </a:t>
          </a:r>
          <a:r>
            <a:rPr lang="en-US" b="1"/>
            <a:t>payments exceed receipts</a:t>
          </a:r>
          <a:r>
            <a:rPr lang="en-US"/>
            <a:t> from trade of goods &amp; services, transfers and net income</a:t>
          </a:r>
        </a:p>
      </dgm:t>
    </dgm:pt>
    <dgm:pt modelId="{6D95D9A9-F2D0-4136-BCAF-5657EC600BF0}" type="parTrans" cxnId="{7CFC10D2-C66D-42C1-9B27-274A1628F5EC}">
      <dgm:prSet/>
      <dgm:spPr/>
      <dgm:t>
        <a:bodyPr/>
        <a:lstStyle/>
        <a:p>
          <a:endParaRPr lang="en-US"/>
        </a:p>
      </dgm:t>
    </dgm:pt>
    <dgm:pt modelId="{FD9F6F0F-8685-4EC8-8632-58F35BF1F2F5}" type="sibTrans" cxnId="{7CFC10D2-C66D-42C1-9B27-274A1628F5EC}">
      <dgm:prSet/>
      <dgm:spPr/>
      <dgm:t>
        <a:bodyPr/>
        <a:lstStyle/>
        <a:p>
          <a:endParaRPr lang="en-US"/>
        </a:p>
      </dgm:t>
    </dgm:pt>
    <dgm:pt modelId="{2FEF2DC5-28E0-4416-9B07-4DB0C8181BD4}" type="pres">
      <dgm:prSet presAssocID="{2DD279CA-702C-49D2-A798-DD44DD75BBC8}" presName="linear" presStyleCnt="0">
        <dgm:presLayoutVars>
          <dgm:animLvl val="lvl"/>
          <dgm:resizeHandles val="exact"/>
        </dgm:presLayoutVars>
      </dgm:prSet>
      <dgm:spPr/>
    </dgm:pt>
    <dgm:pt modelId="{4D3FE42B-ED6C-4DA3-937E-413D8A75DB08}" type="pres">
      <dgm:prSet presAssocID="{892A6954-7F95-4873-9F2F-F72515AA454B}" presName="parentText" presStyleLbl="node1" presStyleIdx="0" presStyleCnt="4">
        <dgm:presLayoutVars>
          <dgm:chMax val="0"/>
          <dgm:bulletEnabled val="1"/>
        </dgm:presLayoutVars>
      </dgm:prSet>
      <dgm:spPr/>
    </dgm:pt>
    <dgm:pt modelId="{B3DD031E-F4F9-49D0-8AD7-322733BB40FE}" type="pres">
      <dgm:prSet presAssocID="{DF0A9A72-8D42-4FE9-99F7-C6C7768DDBAA}" presName="spacer" presStyleCnt="0"/>
      <dgm:spPr/>
    </dgm:pt>
    <dgm:pt modelId="{3C1F4636-2ABD-45F1-9FB2-EE9654FA2AD6}" type="pres">
      <dgm:prSet presAssocID="{B90A6281-C2F8-4DBD-8491-EFBA44771C19}" presName="parentText" presStyleLbl="node1" presStyleIdx="1" presStyleCnt="4">
        <dgm:presLayoutVars>
          <dgm:chMax val="0"/>
          <dgm:bulletEnabled val="1"/>
        </dgm:presLayoutVars>
      </dgm:prSet>
      <dgm:spPr/>
    </dgm:pt>
    <dgm:pt modelId="{026D6035-5F52-4EE4-AB3D-D6796F8AD217}" type="pres">
      <dgm:prSet presAssocID="{B90A6281-C2F8-4DBD-8491-EFBA44771C19}" presName="childText" presStyleLbl="revTx" presStyleIdx="0" presStyleCnt="2">
        <dgm:presLayoutVars>
          <dgm:bulletEnabled val="1"/>
        </dgm:presLayoutVars>
      </dgm:prSet>
      <dgm:spPr/>
    </dgm:pt>
    <dgm:pt modelId="{7D6AA2F2-86CD-4270-870A-700A0DAAB6AE}" type="pres">
      <dgm:prSet presAssocID="{DF8E556C-45E0-4EF2-8DFA-171B883F7081}" presName="parentText" presStyleLbl="node1" presStyleIdx="2" presStyleCnt="4">
        <dgm:presLayoutVars>
          <dgm:chMax val="0"/>
          <dgm:bulletEnabled val="1"/>
        </dgm:presLayoutVars>
      </dgm:prSet>
      <dgm:spPr/>
    </dgm:pt>
    <dgm:pt modelId="{368E7B90-B031-432D-B563-A8C4F26EE3E6}" type="pres">
      <dgm:prSet presAssocID="{DF8E556C-45E0-4EF2-8DFA-171B883F7081}" presName="childText" presStyleLbl="revTx" presStyleIdx="1" presStyleCnt="2">
        <dgm:presLayoutVars>
          <dgm:bulletEnabled val="1"/>
        </dgm:presLayoutVars>
      </dgm:prSet>
      <dgm:spPr/>
    </dgm:pt>
    <dgm:pt modelId="{59BC8B28-69F1-4F90-ABF1-45B2973FC32F}" type="pres">
      <dgm:prSet presAssocID="{22E71D59-22F8-436B-900D-CB7BA45699CA}" presName="parentText" presStyleLbl="node1" presStyleIdx="3" presStyleCnt="4">
        <dgm:presLayoutVars>
          <dgm:chMax val="0"/>
          <dgm:bulletEnabled val="1"/>
        </dgm:presLayoutVars>
      </dgm:prSet>
      <dgm:spPr/>
    </dgm:pt>
  </dgm:ptLst>
  <dgm:cxnLst>
    <dgm:cxn modelId="{DD855B15-1877-4168-8671-DAF891CD8E5A}" type="presOf" srcId="{47B41FA4-E6B9-401E-8435-757F3BC6D939}" destId="{026D6035-5F52-4EE4-AB3D-D6796F8AD217}" srcOrd="0" destOrd="0" presId="urn:microsoft.com/office/officeart/2005/8/layout/vList2"/>
    <dgm:cxn modelId="{B971751D-3E75-444E-94D4-4F6E76B548A6}" srcId="{2DD279CA-702C-49D2-A798-DD44DD75BBC8}" destId="{DF8E556C-45E0-4EF2-8DFA-171B883F7081}" srcOrd="2" destOrd="0" parTransId="{15869A00-6B50-49DE-A885-B68D64B8BCD1}" sibTransId="{D65DE287-1795-4C2D-B306-830B69465528}"/>
    <dgm:cxn modelId="{BBAC9B33-976C-420A-9935-5F8A684B9CC0}" type="presOf" srcId="{DF8E556C-45E0-4EF2-8DFA-171B883F7081}" destId="{7D6AA2F2-86CD-4270-870A-700A0DAAB6AE}" srcOrd="0" destOrd="0" presId="urn:microsoft.com/office/officeart/2005/8/layout/vList2"/>
    <dgm:cxn modelId="{85276338-967E-47F2-8BFA-F346C3982FEF}" srcId="{DF8E556C-45E0-4EF2-8DFA-171B883F7081}" destId="{D9C1C5D5-62C3-4E34-ADD3-71A60BBF1F4F}" srcOrd="1" destOrd="0" parTransId="{CD61CE1A-F3DE-433A-95C2-47849EE919C6}" sibTransId="{8802F122-B2E2-472D-90CF-1AB0DF715EF1}"/>
    <dgm:cxn modelId="{41A07E41-8CFE-4D8C-BA8D-8E12F3D9076D}" type="presOf" srcId="{22E71D59-22F8-436B-900D-CB7BA45699CA}" destId="{59BC8B28-69F1-4F90-ABF1-45B2973FC32F}" srcOrd="0" destOrd="0" presId="urn:microsoft.com/office/officeart/2005/8/layout/vList2"/>
    <dgm:cxn modelId="{E249A346-D42C-4A3B-9B5A-A48A908FEA82}" srcId="{2DD279CA-702C-49D2-A798-DD44DD75BBC8}" destId="{B90A6281-C2F8-4DBD-8491-EFBA44771C19}" srcOrd="1" destOrd="0" parTransId="{65D76C17-C5DA-408E-AC77-EB25E0F13560}" sibTransId="{289C87C5-1D16-4C8A-9F65-D6506EBC71D7}"/>
    <dgm:cxn modelId="{5B39ED69-8A1A-4111-BEB2-322991E2EC70}" srcId="{DF8E556C-45E0-4EF2-8DFA-171B883F7081}" destId="{86567ADE-6273-48BF-8689-F0F8012AF18F}" srcOrd="2" destOrd="0" parTransId="{C6C7BE56-E9D4-4EAD-803C-9CC1AC9C5C70}" sibTransId="{6D4A7662-0B1A-496E-84DA-D150D141D54E}"/>
    <dgm:cxn modelId="{47D3486A-2C1D-4B59-AB59-08C819647138}" type="presOf" srcId="{86567ADE-6273-48BF-8689-F0F8012AF18F}" destId="{368E7B90-B031-432D-B563-A8C4F26EE3E6}" srcOrd="0" destOrd="2" presId="urn:microsoft.com/office/officeart/2005/8/layout/vList2"/>
    <dgm:cxn modelId="{3AD6FA72-9C14-4F2A-BF48-838445F15937}" srcId="{B90A6281-C2F8-4DBD-8491-EFBA44771C19}" destId="{7C9DC5C3-2A96-4ED1-9275-0917AA6B17AC}" srcOrd="1" destOrd="0" parTransId="{311EDEFD-2DE4-4760-815A-EF6D77A264A6}" sibTransId="{6BEF5E65-2EC8-41C6-8AA7-B153BE5183BD}"/>
    <dgm:cxn modelId="{48108777-9B50-4FF8-916F-7A231455540C}" type="presOf" srcId="{B90A6281-C2F8-4DBD-8491-EFBA44771C19}" destId="{3C1F4636-2ABD-45F1-9FB2-EE9654FA2AD6}" srcOrd="0" destOrd="0" presId="urn:microsoft.com/office/officeart/2005/8/layout/vList2"/>
    <dgm:cxn modelId="{9C7AE682-F718-4C48-9874-64CE8F9C2D83}" srcId="{DF8E556C-45E0-4EF2-8DFA-171B883F7081}" destId="{672D50F1-18DB-4B75-955C-EC378D3CC8A6}" srcOrd="0" destOrd="0" parTransId="{6B236D5C-05A6-4146-83EF-0DED0E946CDF}" sibTransId="{847F980D-48F8-4C81-A2C3-84BC7B504AB5}"/>
    <dgm:cxn modelId="{2BC1AB8F-C006-4785-A297-20AE36A6EE6E}" type="presOf" srcId="{D9C1C5D5-62C3-4E34-ADD3-71A60BBF1F4F}" destId="{368E7B90-B031-432D-B563-A8C4F26EE3E6}" srcOrd="0" destOrd="1" presId="urn:microsoft.com/office/officeart/2005/8/layout/vList2"/>
    <dgm:cxn modelId="{7DF716A3-194C-4C93-B4AF-418F64B37FE6}" type="presOf" srcId="{7C9DC5C3-2A96-4ED1-9275-0917AA6B17AC}" destId="{026D6035-5F52-4EE4-AB3D-D6796F8AD217}" srcOrd="0" destOrd="1" presId="urn:microsoft.com/office/officeart/2005/8/layout/vList2"/>
    <dgm:cxn modelId="{A04808B3-F38A-4A93-8315-15ACA1EE1A2E}" type="presOf" srcId="{672D50F1-18DB-4B75-955C-EC378D3CC8A6}" destId="{368E7B90-B031-432D-B563-A8C4F26EE3E6}" srcOrd="0" destOrd="0" presId="urn:microsoft.com/office/officeart/2005/8/layout/vList2"/>
    <dgm:cxn modelId="{652248C7-DC34-48A5-B58D-E0489583E4C3}" srcId="{B90A6281-C2F8-4DBD-8491-EFBA44771C19}" destId="{47B41FA4-E6B9-401E-8435-757F3BC6D939}" srcOrd="0" destOrd="0" parTransId="{CE6AFF99-7BFB-4E25-BE3D-6CAF7BBE36A8}" sibTransId="{4BF93E0D-60B2-479E-A75F-6408BB4A82D5}"/>
    <dgm:cxn modelId="{7CFC10D2-C66D-42C1-9B27-274A1628F5EC}" srcId="{2DD279CA-702C-49D2-A798-DD44DD75BBC8}" destId="{22E71D59-22F8-436B-900D-CB7BA45699CA}" srcOrd="3" destOrd="0" parTransId="{6D95D9A9-F2D0-4136-BCAF-5657EC600BF0}" sibTransId="{FD9F6F0F-8685-4EC8-8632-58F35BF1F2F5}"/>
    <dgm:cxn modelId="{3311C3D5-C260-475D-B390-FE39E5216F0E}" type="presOf" srcId="{2DD279CA-702C-49D2-A798-DD44DD75BBC8}" destId="{2FEF2DC5-28E0-4416-9B07-4DB0C8181BD4}" srcOrd="0" destOrd="0" presId="urn:microsoft.com/office/officeart/2005/8/layout/vList2"/>
    <dgm:cxn modelId="{2F14E9D8-E27F-4A17-AE1B-479E25A78F83}" type="presOf" srcId="{892A6954-7F95-4873-9F2F-F72515AA454B}" destId="{4D3FE42B-ED6C-4DA3-937E-413D8A75DB08}" srcOrd="0" destOrd="0" presId="urn:microsoft.com/office/officeart/2005/8/layout/vList2"/>
    <dgm:cxn modelId="{BAD01AE4-93D0-4583-B28C-CB431DAF7F24}" srcId="{2DD279CA-702C-49D2-A798-DD44DD75BBC8}" destId="{892A6954-7F95-4873-9F2F-F72515AA454B}" srcOrd="0" destOrd="0" parTransId="{35078256-84F9-4446-8D20-43DC87D71050}" sibTransId="{DF0A9A72-8D42-4FE9-99F7-C6C7768DDBAA}"/>
    <dgm:cxn modelId="{868111F2-D16E-478A-B3D5-A3EBE5CE4A66}" type="presParOf" srcId="{2FEF2DC5-28E0-4416-9B07-4DB0C8181BD4}" destId="{4D3FE42B-ED6C-4DA3-937E-413D8A75DB08}" srcOrd="0" destOrd="0" presId="urn:microsoft.com/office/officeart/2005/8/layout/vList2"/>
    <dgm:cxn modelId="{AD457817-FA65-491B-8546-3043ACDBD078}" type="presParOf" srcId="{2FEF2DC5-28E0-4416-9B07-4DB0C8181BD4}" destId="{B3DD031E-F4F9-49D0-8AD7-322733BB40FE}" srcOrd="1" destOrd="0" presId="urn:microsoft.com/office/officeart/2005/8/layout/vList2"/>
    <dgm:cxn modelId="{C7F907FC-F0D2-493C-ADFD-A4C372466D33}" type="presParOf" srcId="{2FEF2DC5-28E0-4416-9B07-4DB0C8181BD4}" destId="{3C1F4636-2ABD-45F1-9FB2-EE9654FA2AD6}" srcOrd="2" destOrd="0" presId="urn:microsoft.com/office/officeart/2005/8/layout/vList2"/>
    <dgm:cxn modelId="{92B0CD9D-489E-4F67-B5B2-08FC9CFD08C5}" type="presParOf" srcId="{2FEF2DC5-28E0-4416-9B07-4DB0C8181BD4}" destId="{026D6035-5F52-4EE4-AB3D-D6796F8AD217}" srcOrd="3" destOrd="0" presId="urn:microsoft.com/office/officeart/2005/8/layout/vList2"/>
    <dgm:cxn modelId="{06BCF021-3FC8-4BF3-AB44-2DADFCDE5D99}" type="presParOf" srcId="{2FEF2DC5-28E0-4416-9B07-4DB0C8181BD4}" destId="{7D6AA2F2-86CD-4270-870A-700A0DAAB6AE}" srcOrd="4" destOrd="0" presId="urn:microsoft.com/office/officeart/2005/8/layout/vList2"/>
    <dgm:cxn modelId="{0EAC01D1-16F7-477C-9ED7-D9B9CC469808}" type="presParOf" srcId="{2FEF2DC5-28E0-4416-9B07-4DB0C8181BD4}" destId="{368E7B90-B031-432D-B563-A8C4F26EE3E6}" srcOrd="5" destOrd="0" presId="urn:microsoft.com/office/officeart/2005/8/layout/vList2"/>
    <dgm:cxn modelId="{FDBB779F-FFB1-454C-859C-5851E6AEA075}" type="presParOf" srcId="{2FEF2DC5-28E0-4416-9B07-4DB0C8181BD4}" destId="{59BC8B28-69F1-4F90-ABF1-45B2973FC32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02A405-E1E5-4DEA-A79B-B390D8BF5DD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F1F151F-441E-46BE-85A8-AD677CCD435F}">
      <dgm:prSet/>
      <dgm:spPr/>
      <dgm:t>
        <a:bodyPr/>
        <a:lstStyle/>
        <a:p>
          <a:r>
            <a:rPr lang="en-IN"/>
            <a:t>As per a report by WGC, </a:t>
          </a:r>
          <a:r>
            <a:rPr lang="en-US" b="0" i="0"/>
            <a:t>imports</a:t>
          </a:r>
          <a:r>
            <a:rPr lang="en-US"/>
            <a:t> </a:t>
          </a:r>
          <a:r>
            <a:rPr lang="en-US" b="0" i="0"/>
            <a:t>made up 86% of India's gold supply between 2016-2020</a:t>
          </a:r>
          <a:endParaRPr lang="en-US"/>
        </a:p>
      </dgm:t>
    </dgm:pt>
    <dgm:pt modelId="{0C35AEDC-DFA3-4488-9AC5-48A9C6AEB700}" type="parTrans" cxnId="{E832A040-95F5-4CE3-911C-4E7751C81B06}">
      <dgm:prSet/>
      <dgm:spPr/>
      <dgm:t>
        <a:bodyPr/>
        <a:lstStyle/>
        <a:p>
          <a:endParaRPr lang="en-US"/>
        </a:p>
      </dgm:t>
    </dgm:pt>
    <dgm:pt modelId="{F9FA993A-212C-49C7-A21D-0F2E17F3BF73}" type="sibTrans" cxnId="{E832A040-95F5-4CE3-911C-4E7751C81B06}">
      <dgm:prSet/>
      <dgm:spPr/>
      <dgm:t>
        <a:bodyPr/>
        <a:lstStyle/>
        <a:p>
          <a:endParaRPr lang="en-US"/>
        </a:p>
      </dgm:t>
    </dgm:pt>
    <dgm:pt modelId="{D3D0A0AC-4909-48E5-A673-5BF9F984FF13}">
      <dgm:prSet/>
      <dgm:spPr/>
      <dgm:t>
        <a:bodyPr/>
        <a:lstStyle/>
        <a:p>
          <a:r>
            <a:rPr lang="en-US" b="0" i="0"/>
            <a:t>Gems and Jewellery Export Promotion Council (GJEPC) has urged the government to reduce import duty on gold to 4 per cent from 7.5 per cent in 2022.</a:t>
          </a:r>
          <a:endParaRPr lang="en-US"/>
        </a:p>
      </dgm:t>
    </dgm:pt>
    <dgm:pt modelId="{288EF55B-2949-4A32-9723-CE4F3B296262}" type="parTrans" cxnId="{A4854486-14CB-41FC-A6FF-AF3FC760FA62}">
      <dgm:prSet/>
      <dgm:spPr/>
      <dgm:t>
        <a:bodyPr/>
        <a:lstStyle/>
        <a:p>
          <a:endParaRPr lang="en-US"/>
        </a:p>
      </dgm:t>
    </dgm:pt>
    <dgm:pt modelId="{94F71A68-C44A-49B7-A21C-06949C244638}" type="sibTrans" cxnId="{A4854486-14CB-41FC-A6FF-AF3FC760FA62}">
      <dgm:prSet/>
      <dgm:spPr/>
      <dgm:t>
        <a:bodyPr/>
        <a:lstStyle/>
        <a:p>
          <a:endParaRPr lang="en-US"/>
        </a:p>
      </dgm:t>
    </dgm:pt>
    <dgm:pt modelId="{E569886A-0F59-4377-8EA4-28A61B8BDFF8}">
      <dgm:prSet/>
      <dgm:spPr/>
      <dgm:t>
        <a:bodyPr/>
        <a:lstStyle/>
        <a:p>
          <a:r>
            <a:rPr lang="en-US" b="0" i="0"/>
            <a:t>Gold imports are valued at 38bn$ in FY2021-22(APRIL – DECEMBER).</a:t>
          </a:r>
          <a:endParaRPr lang="en-US"/>
        </a:p>
      </dgm:t>
    </dgm:pt>
    <dgm:pt modelId="{A5725B2F-B3C5-4105-A704-F005638C90B0}" type="parTrans" cxnId="{5F29DE3E-5D9C-4978-BC7B-40F68E7EE0BE}">
      <dgm:prSet/>
      <dgm:spPr/>
      <dgm:t>
        <a:bodyPr/>
        <a:lstStyle/>
        <a:p>
          <a:endParaRPr lang="en-US"/>
        </a:p>
      </dgm:t>
    </dgm:pt>
    <dgm:pt modelId="{E3F390AB-F9CC-4884-9756-D2AFE2ED7F2D}" type="sibTrans" cxnId="{5F29DE3E-5D9C-4978-BC7B-40F68E7EE0BE}">
      <dgm:prSet/>
      <dgm:spPr/>
      <dgm:t>
        <a:bodyPr/>
        <a:lstStyle/>
        <a:p>
          <a:endParaRPr lang="en-US"/>
        </a:p>
      </dgm:t>
    </dgm:pt>
    <dgm:pt modelId="{57111C2E-E8F9-400E-A952-BAA3C949BCCB}">
      <dgm:prSet/>
      <dgm:spPr/>
      <dgm:t>
        <a:bodyPr/>
        <a:lstStyle/>
        <a:p>
          <a:r>
            <a:rPr lang="en-US" b="0" i="0"/>
            <a:t>Expect gold imports to reach 41bn$ in FY2022.</a:t>
          </a:r>
          <a:endParaRPr lang="en-US"/>
        </a:p>
      </dgm:t>
    </dgm:pt>
    <dgm:pt modelId="{93038838-FD50-4B9E-B71F-A84416ABF3CF}" type="parTrans" cxnId="{457782D9-A2E3-48C8-8DA8-2C0BDDB1A111}">
      <dgm:prSet/>
      <dgm:spPr/>
      <dgm:t>
        <a:bodyPr/>
        <a:lstStyle/>
        <a:p>
          <a:endParaRPr lang="en-US"/>
        </a:p>
      </dgm:t>
    </dgm:pt>
    <dgm:pt modelId="{DD3594E7-B840-4D05-9E2C-CA290D3A42C9}" type="sibTrans" cxnId="{457782D9-A2E3-48C8-8DA8-2C0BDDB1A111}">
      <dgm:prSet/>
      <dgm:spPr/>
      <dgm:t>
        <a:bodyPr/>
        <a:lstStyle/>
        <a:p>
          <a:endParaRPr lang="en-US"/>
        </a:p>
      </dgm:t>
    </dgm:pt>
    <dgm:pt modelId="{5B1126D9-3DA1-4092-870C-947406D661EC}" type="pres">
      <dgm:prSet presAssocID="{1A02A405-E1E5-4DEA-A79B-B390D8BF5DDE}" presName="linear" presStyleCnt="0">
        <dgm:presLayoutVars>
          <dgm:animLvl val="lvl"/>
          <dgm:resizeHandles val="exact"/>
        </dgm:presLayoutVars>
      </dgm:prSet>
      <dgm:spPr/>
    </dgm:pt>
    <dgm:pt modelId="{E27E8395-87C7-458F-9C9B-1C92891AC871}" type="pres">
      <dgm:prSet presAssocID="{AF1F151F-441E-46BE-85A8-AD677CCD435F}" presName="parentText" presStyleLbl="node1" presStyleIdx="0" presStyleCnt="4">
        <dgm:presLayoutVars>
          <dgm:chMax val="0"/>
          <dgm:bulletEnabled val="1"/>
        </dgm:presLayoutVars>
      </dgm:prSet>
      <dgm:spPr/>
    </dgm:pt>
    <dgm:pt modelId="{A7A7822B-447A-46B1-912D-02039B376506}" type="pres">
      <dgm:prSet presAssocID="{F9FA993A-212C-49C7-A21D-0F2E17F3BF73}" presName="spacer" presStyleCnt="0"/>
      <dgm:spPr/>
    </dgm:pt>
    <dgm:pt modelId="{2FAD8EA0-4F88-4D1F-AEFB-6E0769FD2044}" type="pres">
      <dgm:prSet presAssocID="{D3D0A0AC-4909-48E5-A673-5BF9F984FF13}" presName="parentText" presStyleLbl="node1" presStyleIdx="1" presStyleCnt="4">
        <dgm:presLayoutVars>
          <dgm:chMax val="0"/>
          <dgm:bulletEnabled val="1"/>
        </dgm:presLayoutVars>
      </dgm:prSet>
      <dgm:spPr/>
    </dgm:pt>
    <dgm:pt modelId="{EE47AD66-4E9A-48E6-94DE-68AA3CBA4C30}" type="pres">
      <dgm:prSet presAssocID="{94F71A68-C44A-49B7-A21C-06949C244638}" presName="spacer" presStyleCnt="0"/>
      <dgm:spPr/>
    </dgm:pt>
    <dgm:pt modelId="{815099B0-8999-42D8-B5EB-7DE474F4E45A}" type="pres">
      <dgm:prSet presAssocID="{E569886A-0F59-4377-8EA4-28A61B8BDFF8}" presName="parentText" presStyleLbl="node1" presStyleIdx="2" presStyleCnt="4">
        <dgm:presLayoutVars>
          <dgm:chMax val="0"/>
          <dgm:bulletEnabled val="1"/>
        </dgm:presLayoutVars>
      </dgm:prSet>
      <dgm:spPr/>
    </dgm:pt>
    <dgm:pt modelId="{2A63982C-6E37-4383-AE12-9CC76E4AE08A}" type="pres">
      <dgm:prSet presAssocID="{E3F390AB-F9CC-4884-9756-D2AFE2ED7F2D}" presName="spacer" presStyleCnt="0"/>
      <dgm:spPr/>
    </dgm:pt>
    <dgm:pt modelId="{4FD49466-87EF-42B7-8F0A-1E63F4EC8A03}" type="pres">
      <dgm:prSet presAssocID="{57111C2E-E8F9-400E-A952-BAA3C949BCCB}" presName="parentText" presStyleLbl="node1" presStyleIdx="3" presStyleCnt="4">
        <dgm:presLayoutVars>
          <dgm:chMax val="0"/>
          <dgm:bulletEnabled val="1"/>
        </dgm:presLayoutVars>
      </dgm:prSet>
      <dgm:spPr/>
    </dgm:pt>
  </dgm:ptLst>
  <dgm:cxnLst>
    <dgm:cxn modelId="{40547E05-5C8C-4358-AA06-A8EA8CAF030D}" type="presOf" srcId="{1A02A405-E1E5-4DEA-A79B-B390D8BF5DDE}" destId="{5B1126D9-3DA1-4092-870C-947406D661EC}" srcOrd="0" destOrd="0" presId="urn:microsoft.com/office/officeart/2005/8/layout/vList2"/>
    <dgm:cxn modelId="{AA9BD90D-3724-4D8A-8BDC-00FCC6E81649}" type="presOf" srcId="{AF1F151F-441E-46BE-85A8-AD677CCD435F}" destId="{E27E8395-87C7-458F-9C9B-1C92891AC871}" srcOrd="0" destOrd="0" presId="urn:microsoft.com/office/officeart/2005/8/layout/vList2"/>
    <dgm:cxn modelId="{5F29DE3E-5D9C-4978-BC7B-40F68E7EE0BE}" srcId="{1A02A405-E1E5-4DEA-A79B-B390D8BF5DDE}" destId="{E569886A-0F59-4377-8EA4-28A61B8BDFF8}" srcOrd="2" destOrd="0" parTransId="{A5725B2F-B3C5-4105-A704-F005638C90B0}" sibTransId="{E3F390AB-F9CC-4884-9756-D2AFE2ED7F2D}"/>
    <dgm:cxn modelId="{E832A040-95F5-4CE3-911C-4E7751C81B06}" srcId="{1A02A405-E1E5-4DEA-A79B-B390D8BF5DDE}" destId="{AF1F151F-441E-46BE-85A8-AD677CCD435F}" srcOrd="0" destOrd="0" parTransId="{0C35AEDC-DFA3-4488-9AC5-48A9C6AEB700}" sibTransId="{F9FA993A-212C-49C7-A21D-0F2E17F3BF73}"/>
    <dgm:cxn modelId="{A4854486-14CB-41FC-A6FF-AF3FC760FA62}" srcId="{1A02A405-E1E5-4DEA-A79B-B390D8BF5DDE}" destId="{D3D0A0AC-4909-48E5-A673-5BF9F984FF13}" srcOrd="1" destOrd="0" parTransId="{288EF55B-2949-4A32-9723-CE4F3B296262}" sibTransId="{94F71A68-C44A-49B7-A21C-06949C244638}"/>
    <dgm:cxn modelId="{2E526DBC-B088-4A2E-9051-39A6024E85FF}" type="presOf" srcId="{D3D0A0AC-4909-48E5-A673-5BF9F984FF13}" destId="{2FAD8EA0-4F88-4D1F-AEFB-6E0769FD2044}" srcOrd="0" destOrd="0" presId="urn:microsoft.com/office/officeart/2005/8/layout/vList2"/>
    <dgm:cxn modelId="{8EA30FD4-FFCF-4CE3-8B14-CF24FC012707}" type="presOf" srcId="{57111C2E-E8F9-400E-A952-BAA3C949BCCB}" destId="{4FD49466-87EF-42B7-8F0A-1E63F4EC8A03}" srcOrd="0" destOrd="0" presId="urn:microsoft.com/office/officeart/2005/8/layout/vList2"/>
    <dgm:cxn modelId="{457782D9-A2E3-48C8-8DA8-2C0BDDB1A111}" srcId="{1A02A405-E1E5-4DEA-A79B-B390D8BF5DDE}" destId="{57111C2E-E8F9-400E-A952-BAA3C949BCCB}" srcOrd="3" destOrd="0" parTransId="{93038838-FD50-4B9E-B71F-A84416ABF3CF}" sibTransId="{DD3594E7-B840-4D05-9E2C-CA290D3A42C9}"/>
    <dgm:cxn modelId="{452C8DE4-69C9-4776-BB1C-3CEE53816B7F}" type="presOf" srcId="{E569886A-0F59-4377-8EA4-28A61B8BDFF8}" destId="{815099B0-8999-42D8-B5EB-7DE474F4E45A}" srcOrd="0" destOrd="0" presId="urn:microsoft.com/office/officeart/2005/8/layout/vList2"/>
    <dgm:cxn modelId="{256346D7-2F73-4DA3-B8D1-03B0D19A8115}" type="presParOf" srcId="{5B1126D9-3DA1-4092-870C-947406D661EC}" destId="{E27E8395-87C7-458F-9C9B-1C92891AC871}" srcOrd="0" destOrd="0" presId="urn:microsoft.com/office/officeart/2005/8/layout/vList2"/>
    <dgm:cxn modelId="{BC216E37-FC42-4CE1-B983-31E3872E1776}" type="presParOf" srcId="{5B1126D9-3DA1-4092-870C-947406D661EC}" destId="{A7A7822B-447A-46B1-912D-02039B376506}" srcOrd="1" destOrd="0" presId="urn:microsoft.com/office/officeart/2005/8/layout/vList2"/>
    <dgm:cxn modelId="{0B25D50F-A884-4082-8245-979E4AFEB536}" type="presParOf" srcId="{5B1126D9-3DA1-4092-870C-947406D661EC}" destId="{2FAD8EA0-4F88-4D1F-AEFB-6E0769FD2044}" srcOrd="2" destOrd="0" presId="urn:microsoft.com/office/officeart/2005/8/layout/vList2"/>
    <dgm:cxn modelId="{90A608AF-2166-45C9-B6D3-806BC13CCF12}" type="presParOf" srcId="{5B1126D9-3DA1-4092-870C-947406D661EC}" destId="{EE47AD66-4E9A-48E6-94DE-68AA3CBA4C30}" srcOrd="3" destOrd="0" presId="urn:microsoft.com/office/officeart/2005/8/layout/vList2"/>
    <dgm:cxn modelId="{D073CA68-4338-45B6-9752-76F6073B81A9}" type="presParOf" srcId="{5B1126D9-3DA1-4092-870C-947406D661EC}" destId="{815099B0-8999-42D8-B5EB-7DE474F4E45A}" srcOrd="4" destOrd="0" presId="urn:microsoft.com/office/officeart/2005/8/layout/vList2"/>
    <dgm:cxn modelId="{13CF8855-4D14-4658-A6B9-1337A87E09C4}" type="presParOf" srcId="{5B1126D9-3DA1-4092-870C-947406D661EC}" destId="{2A63982C-6E37-4383-AE12-9CC76E4AE08A}" srcOrd="5" destOrd="0" presId="urn:microsoft.com/office/officeart/2005/8/layout/vList2"/>
    <dgm:cxn modelId="{48EB1659-CDC1-4D65-B707-B2AC453030BC}" type="presParOf" srcId="{5B1126D9-3DA1-4092-870C-947406D661EC}" destId="{4FD49466-87EF-42B7-8F0A-1E63F4EC8A0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E247A-C374-45C8-B250-67E9795D60EB}">
      <dsp:nvSpPr>
        <dsp:cNvPr id="0" name=""/>
        <dsp:cNvSpPr/>
      </dsp:nvSpPr>
      <dsp:spPr>
        <a:xfrm>
          <a:off x="0" y="48559"/>
          <a:ext cx="6666833" cy="3837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What is Current Account Balance ?</a:t>
          </a:r>
        </a:p>
      </dsp:txBody>
      <dsp:txXfrm>
        <a:off x="18734" y="67293"/>
        <a:ext cx="6629365" cy="346292"/>
      </dsp:txXfrm>
    </dsp:sp>
    <dsp:sp modelId="{AC25ED0D-EE6E-4A37-9748-6E5500F547E3}">
      <dsp:nvSpPr>
        <dsp:cNvPr id="0" name=""/>
        <dsp:cNvSpPr/>
      </dsp:nvSpPr>
      <dsp:spPr>
        <a:xfrm>
          <a:off x="0" y="478399"/>
          <a:ext cx="6666833" cy="383760"/>
        </a:xfrm>
        <a:prstGeom prst="roundRect">
          <a:avLst/>
        </a:prstGeom>
        <a:gradFill rotWithShape="0">
          <a:gsLst>
            <a:gs pos="0">
              <a:schemeClr val="accent5">
                <a:hueOff val="-844818"/>
                <a:satOff val="-2177"/>
                <a:lumOff val="-1471"/>
                <a:alphaOff val="0"/>
                <a:satMod val="103000"/>
                <a:lumMod val="102000"/>
                <a:tint val="94000"/>
              </a:schemeClr>
            </a:gs>
            <a:gs pos="50000">
              <a:schemeClr val="accent5">
                <a:hueOff val="-844818"/>
                <a:satOff val="-2177"/>
                <a:lumOff val="-1471"/>
                <a:alphaOff val="0"/>
                <a:satMod val="110000"/>
                <a:lumMod val="100000"/>
                <a:shade val="100000"/>
              </a:schemeClr>
            </a:gs>
            <a:gs pos="100000">
              <a:schemeClr val="accent5">
                <a:hueOff val="-844818"/>
                <a:satOff val="-2177"/>
                <a:lumOff val="-1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India’s External Sector Indicators</a:t>
          </a:r>
        </a:p>
      </dsp:txBody>
      <dsp:txXfrm>
        <a:off x="18734" y="497133"/>
        <a:ext cx="6629365" cy="346292"/>
      </dsp:txXfrm>
    </dsp:sp>
    <dsp:sp modelId="{702C9741-7BA0-4B7B-AEA1-AE499E6731BC}">
      <dsp:nvSpPr>
        <dsp:cNvPr id="0" name=""/>
        <dsp:cNvSpPr/>
      </dsp:nvSpPr>
      <dsp:spPr>
        <a:xfrm>
          <a:off x="0" y="908239"/>
          <a:ext cx="6666833" cy="38376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India’s FDI INFLOWS</a:t>
          </a:r>
        </a:p>
      </dsp:txBody>
      <dsp:txXfrm>
        <a:off x="18734" y="926973"/>
        <a:ext cx="6629365" cy="346292"/>
      </dsp:txXfrm>
    </dsp:sp>
    <dsp:sp modelId="{F9B26771-FB3E-4AFE-8071-A23A2BCFCAC2}">
      <dsp:nvSpPr>
        <dsp:cNvPr id="0" name=""/>
        <dsp:cNvSpPr/>
      </dsp:nvSpPr>
      <dsp:spPr>
        <a:xfrm>
          <a:off x="0" y="1338080"/>
          <a:ext cx="6666833" cy="383760"/>
        </a:xfrm>
        <a:prstGeom prst="roundRect">
          <a:avLst/>
        </a:prstGeom>
        <a:gradFill rotWithShape="0">
          <a:gsLst>
            <a:gs pos="0">
              <a:schemeClr val="accent5">
                <a:hueOff val="-2534453"/>
                <a:satOff val="-6532"/>
                <a:lumOff val="-4412"/>
                <a:alphaOff val="0"/>
                <a:satMod val="103000"/>
                <a:lumMod val="102000"/>
                <a:tint val="94000"/>
              </a:schemeClr>
            </a:gs>
            <a:gs pos="50000">
              <a:schemeClr val="accent5">
                <a:hueOff val="-2534453"/>
                <a:satOff val="-6532"/>
                <a:lumOff val="-4412"/>
                <a:alphaOff val="0"/>
                <a:satMod val="110000"/>
                <a:lumMod val="100000"/>
                <a:shade val="100000"/>
              </a:schemeClr>
            </a:gs>
            <a:gs pos="100000">
              <a:schemeClr val="accent5">
                <a:hueOff val="-2534453"/>
                <a:satOff val="-6532"/>
                <a:lumOff val="-4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Snapshot – India’s Trade Balance</a:t>
          </a:r>
        </a:p>
      </dsp:txBody>
      <dsp:txXfrm>
        <a:off x="18734" y="1356814"/>
        <a:ext cx="6629365" cy="346292"/>
      </dsp:txXfrm>
    </dsp:sp>
    <dsp:sp modelId="{96095D74-4E50-49A1-A42B-B5A93CDBB0B1}">
      <dsp:nvSpPr>
        <dsp:cNvPr id="0" name=""/>
        <dsp:cNvSpPr/>
      </dsp:nvSpPr>
      <dsp:spPr>
        <a:xfrm>
          <a:off x="0" y="1721840"/>
          <a:ext cx="666683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Trade Balance</a:t>
          </a:r>
        </a:p>
        <a:p>
          <a:pPr marL="114300" lvl="1" indent="-114300" algn="l" defTabSz="533400">
            <a:lnSpc>
              <a:spcPct val="90000"/>
            </a:lnSpc>
            <a:spcBef>
              <a:spcPct val="0"/>
            </a:spcBef>
            <a:spcAft>
              <a:spcPct val="20000"/>
            </a:spcAft>
            <a:buChar char="•"/>
          </a:pPr>
          <a:r>
            <a:rPr lang="en-US" sz="1200" kern="1200" dirty="0"/>
            <a:t>India’s major trading partners</a:t>
          </a:r>
        </a:p>
        <a:p>
          <a:pPr marL="114300" lvl="1" indent="-114300" algn="l" defTabSz="533400">
            <a:lnSpc>
              <a:spcPct val="90000"/>
            </a:lnSpc>
            <a:spcBef>
              <a:spcPct val="0"/>
            </a:spcBef>
            <a:spcAft>
              <a:spcPct val="20000"/>
            </a:spcAft>
            <a:buChar char="•"/>
          </a:pPr>
          <a:r>
            <a:rPr lang="en-US" sz="1200" kern="1200" dirty="0"/>
            <a:t>India‘s trade basket</a:t>
          </a:r>
        </a:p>
      </dsp:txBody>
      <dsp:txXfrm>
        <a:off x="0" y="1721840"/>
        <a:ext cx="6666833" cy="629280"/>
      </dsp:txXfrm>
    </dsp:sp>
    <dsp:sp modelId="{0C1C9392-5664-403F-A148-1BF8E771F7E4}">
      <dsp:nvSpPr>
        <dsp:cNvPr id="0" name=""/>
        <dsp:cNvSpPr/>
      </dsp:nvSpPr>
      <dsp:spPr>
        <a:xfrm>
          <a:off x="0" y="2351120"/>
          <a:ext cx="6666833" cy="38376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Merchandise</a:t>
          </a:r>
        </a:p>
      </dsp:txBody>
      <dsp:txXfrm>
        <a:off x="18734" y="2369854"/>
        <a:ext cx="6629365" cy="346292"/>
      </dsp:txXfrm>
    </dsp:sp>
    <dsp:sp modelId="{B3F515D3-B70B-4D90-94B6-8AD29D93288B}">
      <dsp:nvSpPr>
        <dsp:cNvPr id="0" name=""/>
        <dsp:cNvSpPr/>
      </dsp:nvSpPr>
      <dsp:spPr>
        <a:xfrm>
          <a:off x="0" y="2734880"/>
          <a:ext cx="666683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Merchandise Exports</a:t>
          </a:r>
        </a:p>
        <a:p>
          <a:pPr marL="114300" lvl="1" indent="-114300" algn="l" defTabSz="533400">
            <a:lnSpc>
              <a:spcPct val="90000"/>
            </a:lnSpc>
            <a:spcBef>
              <a:spcPct val="0"/>
            </a:spcBef>
            <a:spcAft>
              <a:spcPct val="20000"/>
            </a:spcAft>
            <a:buChar char="•"/>
          </a:pPr>
          <a:r>
            <a:rPr lang="en-US" sz="1200" kern="1200"/>
            <a:t>Merchandise Imports</a:t>
          </a:r>
        </a:p>
      </dsp:txBody>
      <dsp:txXfrm>
        <a:off x="0" y="2734880"/>
        <a:ext cx="6666833" cy="414000"/>
      </dsp:txXfrm>
    </dsp:sp>
    <dsp:sp modelId="{897009A6-55A2-4F44-A6E7-C67FB7E0320F}">
      <dsp:nvSpPr>
        <dsp:cNvPr id="0" name=""/>
        <dsp:cNvSpPr/>
      </dsp:nvSpPr>
      <dsp:spPr>
        <a:xfrm>
          <a:off x="0" y="3148880"/>
          <a:ext cx="6666833" cy="383760"/>
        </a:xfrm>
        <a:prstGeom prst="roundRect">
          <a:avLst/>
        </a:prstGeom>
        <a:gradFill rotWithShape="0">
          <a:gsLst>
            <a:gs pos="0">
              <a:schemeClr val="accent5">
                <a:hueOff val="-4224089"/>
                <a:satOff val="-10887"/>
                <a:lumOff val="-7353"/>
                <a:alphaOff val="0"/>
                <a:satMod val="103000"/>
                <a:lumMod val="102000"/>
                <a:tint val="94000"/>
              </a:schemeClr>
            </a:gs>
            <a:gs pos="50000">
              <a:schemeClr val="accent5">
                <a:hueOff val="-4224089"/>
                <a:satOff val="-10887"/>
                <a:lumOff val="-7353"/>
                <a:alphaOff val="0"/>
                <a:satMod val="110000"/>
                <a:lumMod val="100000"/>
                <a:shade val="100000"/>
              </a:schemeClr>
            </a:gs>
            <a:gs pos="100000">
              <a:schemeClr val="accent5">
                <a:hueOff val="-4224089"/>
                <a:satOff val="-10887"/>
                <a:lumOff val="-7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Global Gold Market</a:t>
          </a:r>
        </a:p>
      </dsp:txBody>
      <dsp:txXfrm>
        <a:off x="18734" y="3167614"/>
        <a:ext cx="6629365" cy="346292"/>
      </dsp:txXfrm>
    </dsp:sp>
    <dsp:sp modelId="{C1F4C38F-DCA2-411D-9BDD-2ADDE562C95A}">
      <dsp:nvSpPr>
        <dsp:cNvPr id="0" name=""/>
        <dsp:cNvSpPr/>
      </dsp:nvSpPr>
      <dsp:spPr>
        <a:xfrm>
          <a:off x="0" y="3578720"/>
          <a:ext cx="6666833" cy="38376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India Gold Market</a:t>
          </a:r>
        </a:p>
      </dsp:txBody>
      <dsp:txXfrm>
        <a:off x="18734" y="3597454"/>
        <a:ext cx="6629365" cy="346292"/>
      </dsp:txXfrm>
    </dsp:sp>
    <dsp:sp modelId="{2C0AD027-66FF-484F-A592-D31BFA960F23}">
      <dsp:nvSpPr>
        <dsp:cNvPr id="0" name=""/>
        <dsp:cNvSpPr/>
      </dsp:nvSpPr>
      <dsp:spPr>
        <a:xfrm>
          <a:off x="0" y="4008560"/>
          <a:ext cx="6666833" cy="383760"/>
        </a:xfrm>
        <a:prstGeom prst="roundRect">
          <a:avLst/>
        </a:prstGeom>
        <a:gradFill rotWithShape="0">
          <a:gsLst>
            <a:gs pos="0">
              <a:schemeClr val="accent5">
                <a:hueOff val="-5913725"/>
                <a:satOff val="-15242"/>
                <a:lumOff val="-10294"/>
                <a:alphaOff val="0"/>
                <a:satMod val="103000"/>
                <a:lumMod val="102000"/>
                <a:tint val="94000"/>
              </a:schemeClr>
            </a:gs>
            <a:gs pos="50000">
              <a:schemeClr val="accent5">
                <a:hueOff val="-5913725"/>
                <a:satOff val="-15242"/>
                <a:lumOff val="-10294"/>
                <a:alphaOff val="0"/>
                <a:satMod val="110000"/>
                <a:lumMod val="100000"/>
                <a:shade val="100000"/>
              </a:schemeClr>
            </a:gs>
            <a:gs pos="100000">
              <a:schemeClr val="accent5">
                <a:hueOff val="-5913725"/>
                <a:satOff val="-15242"/>
                <a:lumOff val="-10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Invisibles</a:t>
          </a:r>
        </a:p>
      </dsp:txBody>
      <dsp:txXfrm>
        <a:off x="18734" y="4027294"/>
        <a:ext cx="6629365" cy="346292"/>
      </dsp:txXfrm>
    </dsp:sp>
    <dsp:sp modelId="{93915996-EB83-497D-BAE1-F9052C308B2E}">
      <dsp:nvSpPr>
        <dsp:cNvPr id="0" name=""/>
        <dsp:cNvSpPr/>
      </dsp:nvSpPr>
      <dsp:spPr>
        <a:xfrm>
          <a:off x="0" y="4392320"/>
          <a:ext cx="666683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Services Trend</a:t>
          </a:r>
        </a:p>
        <a:p>
          <a:pPr marL="114300" lvl="1" indent="-114300" algn="l" defTabSz="533400">
            <a:lnSpc>
              <a:spcPct val="90000"/>
            </a:lnSpc>
            <a:spcBef>
              <a:spcPct val="0"/>
            </a:spcBef>
            <a:spcAft>
              <a:spcPct val="20000"/>
            </a:spcAft>
            <a:buChar char="•"/>
          </a:pPr>
          <a:r>
            <a:rPr lang="en-US" sz="1200" kern="1200"/>
            <a:t>Software Exports</a:t>
          </a:r>
        </a:p>
        <a:p>
          <a:pPr marL="114300" lvl="1" indent="-114300" algn="l" defTabSz="533400">
            <a:lnSpc>
              <a:spcPct val="90000"/>
            </a:lnSpc>
            <a:spcBef>
              <a:spcPct val="0"/>
            </a:spcBef>
            <a:spcAft>
              <a:spcPct val="20000"/>
            </a:spcAft>
            <a:buChar char="•"/>
          </a:pPr>
          <a:r>
            <a:rPr lang="en-US" sz="1200" kern="1200"/>
            <a:t>Private Transfers: Remittances</a:t>
          </a:r>
        </a:p>
      </dsp:txBody>
      <dsp:txXfrm>
        <a:off x="0" y="4392320"/>
        <a:ext cx="6666833" cy="629280"/>
      </dsp:txXfrm>
    </dsp:sp>
    <dsp:sp modelId="{5FE45814-1274-4696-96EE-046D02C8942D}">
      <dsp:nvSpPr>
        <dsp:cNvPr id="0" name=""/>
        <dsp:cNvSpPr/>
      </dsp:nvSpPr>
      <dsp:spPr>
        <a:xfrm>
          <a:off x="0" y="5021600"/>
          <a:ext cx="6666833" cy="38376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Summary</a:t>
          </a:r>
        </a:p>
      </dsp:txBody>
      <dsp:txXfrm>
        <a:off x="18734" y="5040334"/>
        <a:ext cx="6629365"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FE42B-ED6C-4DA3-937E-413D8A75DB08}">
      <dsp:nvSpPr>
        <dsp:cNvPr id="0" name=""/>
        <dsp:cNvSpPr/>
      </dsp:nvSpPr>
      <dsp:spPr>
        <a:xfrm>
          <a:off x="0" y="202790"/>
          <a:ext cx="6263640" cy="9348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 summary record of transactions of </a:t>
          </a:r>
          <a:r>
            <a:rPr lang="en-US" sz="1700" b="1" kern="1200" dirty="0"/>
            <a:t>Merchandise Trade</a:t>
          </a:r>
          <a:r>
            <a:rPr lang="en-US" sz="1700" kern="1200" dirty="0"/>
            <a:t> and </a:t>
          </a:r>
          <a:r>
            <a:rPr lang="en-US" sz="1700" b="1" kern="1200" dirty="0"/>
            <a:t>Invisibles</a:t>
          </a:r>
          <a:r>
            <a:rPr lang="en-US" sz="1700" kern="1200" dirty="0"/>
            <a:t> (services+ transfers+ net income) of India with rest of the world.</a:t>
          </a:r>
        </a:p>
      </dsp:txBody>
      <dsp:txXfrm>
        <a:off x="45635" y="248425"/>
        <a:ext cx="6172370" cy="843560"/>
      </dsp:txXfrm>
    </dsp:sp>
    <dsp:sp modelId="{3C1F4636-2ABD-45F1-9FB2-EE9654FA2AD6}">
      <dsp:nvSpPr>
        <dsp:cNvPr id="0" name=""/>
        <dsp:cNvSpPr/>
      </dsp:nvSpPr>
      <dsp:spPr>
        <a:xfrm>
          <a:off x="0" y="1186580"/>
          <a:ext cx="6263640" cy="93483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 It Includes 2 major items:</a:t>
          </a:r>
        </a:p>
      </dsp:txBody>
      <dsp:txXfrm>
        <a:off x="45635" y="1232215"/>
        <a:ext cx="6172370" cy="843560"/>
      </dsp:txXfrm>
    </dsp:sp>
    <dsp:sp modelId="{026D6035-5F52-4EE4-AB3D-D6796F8AD217}">
      <dsp:nvSpPr>
        <dsp:cNvPr id="0" name=""/>
        <dsp:cNvSpPr/>
      </dsp:nvSpPr>
      <dsp:spPr>
        <a:xfrm>
          <a:off x="0" y="2121410"/>
          <a:ext cx="6263640"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b="1" kern="1200"/>
            <a:t>Merchandise Trade</a:t>
          </a:r>
          <a:endParaRPr lang="en-US" sz="1300" kern="1200"/>
        </a:p>
        <a:p>
          <a:pPr marL="114300" lvl="1" indent="-114300" algn="l" defTabSz="577850">
            <a:lnSpc>
              <a:spcPct val="90000"/>
            </a:lnSpc>
            <a:spcBef>
              <a:spcPct val="0"/>
            </a:spcBef>
            <a:spcAft>
              <a:spcPct val="20000"/>
            </a:spcAft>
            <a:buChar char="•"/>
          </a:pPr>
          <a:r>
            <a:rPr lang="en-AU" sz="1300" b="1" kern="1200"/>
            <a:t>Invisibles</a:t>
          </a:r>
          <a:endParaRPr lang="en-US" sz="1300" kern="1200"/>
        </a:p>
      </dsp:txBody>
      <dsp:txXfrm>
        <a:off x="0" y="2121410"/>
        <a:ext cx="6263640" cy="448672"/>
      </dsp:txXfrm>
    </dsp:sp>
    <dsp:sp modelId="{7D6AA2F2-86CD-4270-870A-700A0DAAB6AE}">
      <dsp:nvSpPr>
        <dsp:cNvPr id="0" name=""/>
        <dsp:cNvSpPr/>
      </dsp:nvSpPr>
      <dsp:spPr>
        <a:xfrm>
          <a:off x="0" y="2570082"/>
          <a:ext cx="6263640" cy="93483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dirty="0"/>
            <a:t>Invisibles include:</a:t>
          </a:r>
          <a:endParaRPr lang="en-US" sz="1700" kern="1200" dirty="0"/>
        </a:p>
      </dsp:txBody>
      <dsp:txXfrm>
        <a:off x="45635" y="2615717"/>
        <a:ext cx="6172370" cy="843560"/>
      </dsp:txXfrm>
    </dsp:sp>
    <dsp:sp modelId="{368E7B90-B031-432D-B563-A8C4F26EE3E6}">
      <dsp:nvSpPr>
        <dsp:cNvPr id="0" name=""/>
        <dsp:cNvSpPr/>
      </dsp:nvSpPr>
      <dsp:spPr>
        <a:xfrm>
          <a:off x="0" y="3504912"/>
          <a:ext cx="6263640" cy="862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b="1" kern="1200"/>
            <a:t>Services</a:t>
          </a:r>
          <a:r>
            <a:rPr lang="en-AU" sz="1300" kern="1200"/>
            <a:t> – Software Exports &amp; </a:t>
          </a:r>
          <a:r>
            <a:rPr lang="en-US" sz="1300" kern="1200"/>
            <a:t>travel, transportation, tourism etc</a:t>
          </a:r>
        </a:p>
        <a:p>
          <a:pPr marL="114300" lvl="1" indent="-114300" algn="l" defTabSz="577850">
            <a:lnSpc>
              <a:spcPct val="90000"/>
            </a:lnSpc>
            <a:spcBef>
              <a:spcPct val="0"/>
            </a:spcBef>
            <a:spcAft>
              <a:spcPct val="20000"/>
            </a:spcAft>
            <a:buChar char="•"/>
          </a:pPr>
          <a:r>
            <a:rPr lang="en-US" sz="1300" b="1" kern="1200"/>
            <a:t>Net Income</a:t>
          </a:r>
          <a:r>
            <a:rPr lang="en-US" sz="1300" kern="1200"/>
            <a:t> - Income paid or received on investments like dividends, rents, interest etc </a:t>
          </a:r>
        </a:p>
        <a:p>
          <a:pPr marL="114300" lvl="1" indent="-114300" algn="l" defTabSz="577850">
            <a:lnSpc>
              <a:spcPct val="90000"/>
            </a:lnSpc>
            <a:spcBef>
              <a:spcPct val="0"/>
            </a:spcBef>
            <a:spcAft>
              <a:spcPct val="20000"/>
            </a:spcAft>
            <a:buChar char="•"/>
          </a:pPr>
          <a:r>
            <a:rPr lang="en-US" sz="1300" b="1" kern="1200"/>
            <a:t>Transfers</a:t>
          </a:r>
          <a:r>
            <a:rPr lang="en-US" sz="1300" kern="1200"/>
            <a:t> - Private Transfers (NRI remittances, gifts ) &amp; official transfers (Grants, aids etc)</a:t>
          </a:r>
        </a:p>
      </dsp:txBody>
      <dsp:txXfrm>
        <a:off x="0" y="3504912"/>
        <a:ext cx="6263640" cy="862155"/>
      </dsp:txXfrm>
    </dsp:sp>
    <dsp:sp modelId="{59BC8B28-69F1-4F90-ABF1-45B2973FC32F}">
      <dsp:nvSpPr>
        <dsp:cNvPr id="0" name=""/>
        <dsp:cNvSpPr/>
      </dsp:nvSpPr>
      <dsp:spPr>
        <a:xfrm>
          <a:off x="0" y="4367067"/>
          <a:ext cx="6263640" cy="9348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b="1" kern="1200"/>
            <a:t>Current </a:t>
          </a:r>
          <a:r>
            <a:rPr lang="en-US" sz="1700" b="1" kern="1200"/>
            <a:t>account deficit (CAD)</a:t>
          </a:r>
          <a:r>
            <a:rPr lang="en-US" sz="1700" kern="1200"/>
            <a:t> is when </a:t>
          </a:r>
          <a:r>
            <a:rPr lang="en-US" sz="1700" b="1" kern="1200"/>
            <a:t>payments exceed receipts</a:t>
          </a:r>
          <a:r>
            <a:rPr lang="en-US" sz="1700" kern="1200"/>
            <a:t> from trade of goods &amp; services, transfers and net income</a:t>
          </a:r>
        </a:p>
      </dsp:txBody>
      <dsp:txXfrm>
        <a:off x="45635" y="4412702"/>
        <a:ext cx="6172370" cy="843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E8395-87C7-458F-9C9B-1C92891AC871}">
      <dsp:nvSpPr>
        <dsp:cNvPr id="0" name=""/>
        <dsp:cNvSpPr/>
      </dsp:nvSpPr>
      <dsp:spPr>
        <a:xfrm>
          <a:off x="0" y="6603"/>
          <a:ext cx="114300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As per a report by WGC, </a:t>
          </a:r>
          <a:r>
            <a:rPr lang="en-US" sz="1400" b="0" i="0" kern="1200"/>
            <a:t>imports</a:t>
          </a:r>
          <a:r>
            <a:rPr lang="en-US" sz="1400" kern="1200"/>
            <a:t> </a:t>
          </a:r>
          <a:r>
            <a:rPr lang="en-US" sz="1400" b="0" i="0" kern="1200"/>
            <a:t>made up 86% of India's gold supply between 2016-2020</a:t>
          </a:r>
          <a:endParaRPr lang="en-US" sz="1400" kern="1200"/>
        </a:p>
      </dsp:txBody>
      <dsp:txXfrm>
        <a:off x="16392" y="22995"/>
        <a:ext cx="11397216" cy="303006"/>
      </dsp:txXfrm>
    </dsp:sp>
    <dsp:sp modelId="{2FAD8EA0-4F88-4D1F-AEFB-6E0769FD2044}">
      <dsp:nvSpPr>
        <dsp:cNvPr id="0" name=""/>
        <dsp:cNvSpPr/>
      </dsp:nvSpPr>
      <dsp:spPr>
        <a:xfrm>
          <a:off x="0" y="382714"/>
          <a:ext cx="114300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Gems and Jewellery Export Promotion Council (GJEPC) has urged the government to reduce import duty on gold to 4 per cent from 7.5 per cent in 2022.</a:t>
          </a:r>
          <a:endParaRPr lang="en-US" sz="1400" kern="1200"/>
        </a:p>
      </dsp:txBody>
      <dsp:txXfrm>
        <a:off x="16392" y="399106"/>
        <a:ext cx="11397216" cy="303006"/>
      </dsp:txXfrm>
    </dsp:sp>
    <dsp:sp modelId="{815099B0-8999-42D8-B5EB-7DE474F4E45A}">
      <dsp:nvSpPr>
        <dsp:cNvPr id="0" name=""/>
        <dsp:cNvSpPr/>
      </dsp:nvSpPr>
      <dsp:spPr>
        <a:xfrm>
          <a:off x="0" y="758824"/>
          <a:ext cx="114300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Gold imports are valued at 38bn$ in FY2021-22(APRIL – DECEMBER).</a:t>
          </a:r>
          <a:endParaRPr lang="en-US" sz="1400" kern="1200"/>
        </a:p>
      </dsp:txBody>
      <dsp:txXfrm>
        <a:off x="16392" y="775216"/>
        <a:ext cx="11397216" cy="303006"/>
      </dsp:txXfrm>
    </dsp:sp>
    <dsp:sp modelId="{4FD49466-87EF-42B7-8F0A-1E63F4EC8A03}">
      <dsp:nvSpPr>
        <dsp:cNvPr id="0" name=""/>
        <dsp:cNvSpPr/>
      </dsp:nvSpPr>
      <dsp:spPr>
        <a:xfrm>
          <a:off x="0" y="1134934"/>
          <a:ext cx="114300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Expect gold imports to reach 41bn$ in FY2022.</a:t>
          </a:r>
          <a:endParaRPr lang="en-US" sz="1400" kern="1200"/>
        </a:p>
      </dsp:txBody>
      <dsp:txXfrm>
        <a:off x="16392" y="1151326"/>
        <a:ext cx="11397216" cy="3030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4:20:55.514"/>
    </inkml:context>
    <inkml:brush xml:id="br0">
      <inkml:brushProperty name="width" value="0.05" units="cm"/>
      <inkml:brushProperty name="height" value="0.05" units="cm"/>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4:20:57.467"/>
    </inkml:context>
    <inkml:brush xml:id="br0">
      <inkml:brushProperty name="width" value="0.05" units="cm"/>
      <inkml:brushProperty name="height" value="0.05" units="cm"/>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4:20:57.797"/>
    </inkml:context>
    <inkml:brush xml:id="br0">
      <inkml:brushProperty name="width" value="0.05" units="cm"/>
      <inkml:brushProperty name="height" value="0.05" units="cm"/>
    </inkml:brush>
  </inkml:definitions>
  <inkml:trace contextRef="#ctx0" brushRef="#br0">1 0 24575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4:20:58.619"/>
    </inkml:context>
    <inkml:brush xml:id="br0">
      <inkml:brushProperty name="width" value="0.05" units="cm"/>
      <inkml:brushProperty name="height" value="0.05" units="cm"/>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4:20:59.644"/>
    </inkml:context>
    <inkml:brush xml:id="br0">
      <inkml:brushProperty name="width" value="0.05" units="cm"/>
      <inkml:brushProperty name="height" value="0.05" units="cm"/>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4:21:00.540"/>
    </inkml:context>
    <inkml:brush xml:id="br0">
      <inkml:brushProperty name="width" value="0.05" units="cm"/>
      <inkml:brushProperty name="height" value="0.05" units="cm"/>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4:21:00.957"/>
    </inkml:context>
    <inkml:brush xml:id="br0">
      <inkml:brushProperty name="width" value="0.05" units="cm"/>
      <inkml:brushProperty name="height" value="0.05" units="cm"/>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4:21:03.074"/>
    </inkml:context>
    <inkml:brush xml:id="br0">
      <inkml:brushProperty name="width" value="0.05" units="cm"/>
      <inkml:brushProperty name="height" value="0.05" units="cm"/>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4:21:03.401"/>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D35E6-D30E-489E-9145-AB08EB7D0E73}" type="datetimeFigureOut">
              <a:rPr lang="en-IN" smtClean="0"/>
              <a:t>11-06-2023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0EBF6-BB0A-4D2C-BA44-753E5DAD5074}" type="slidenum">
              <a:rPr lang="en-IN" smtClean="0"/>
              <a:t>‹#›</a:t>
            </a:fld>
            <a:endParaRPr lang="en-IN"/>
          </a:p>
        </p:txBody>
      </p:sp>
    </p:spTree>
    <p:extLst>
      <p:ext uri="{BB962C8B-B14F-4D97-AF65-F5344CB8AC3E}">
        <p14:creationId xmlns:p14="http://schemas.microsoft.com/office/powerpoint/2010/main" val="1831659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C168-B283-4D2C-B755-51DD1F25D7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459FD0F-C79C-4030-93CC-F01B134B00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E98A7A9-EF9D-4648-B37F-C5D5E9D102C1}"/>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5" name="Footer Placeholder 4">
            <a:extLst>
              <a:ext uri="{FF2B5EF4-FFF2-40B4-BE49-F238E27FC236}">
                <a16:creationId xmlns:a16="http://schemas.microsoft.com/office/drawing/2014/main" id="{ED029DB3-8730-47A5-90EA-FC5834EE5A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057E20-C17A-492A-91CD-EC7467171A80}"/>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665975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07D9-D31D-477C-A183-3510B2D480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2E1A05-8BD1-458A-9EAE-31C24E21A9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4186D8-6919-4DB9-9373-011D2A852454}"/>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5" name="Footer Placeholder 4">
            <a:extLst>
              <a:ext uri="{FF2B5EF4-FFF2-40B4-BE49-F238E27FC236}">
                <a16:creationId xmlns:a16="http://schemas.microsoft.com/office/drawing/2014/main" id="{84AD44E4-6699-4AA9-9450-F46F327EEC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992122-A013-4E17-B108-D3A5C9EBFED5}"/>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94752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315645-A19C-47C2-B6DF-2D00B8849E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359681-4826-4095-848E-8F8D35C3BF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8E6685-50C0-405C-B6B5-480F463CC200}"/>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5" name="Footer Placeholder 4">
            <a:extLst>
              <a:ext uri="{FF2B5EF4-FFF2-40B4-BE49-F238E27FC236}">
                <a16:creationId xmlns:a16="http://schemas.microsoft.com/office/drawing/2014/main" id="{D912BB03-229F-4B82-9514-E067BB7081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EF66B4-DDC0-4311-855C-D629CC797A95}"/>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237388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7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D11BF-E489-40E4-A753-1201A7FCF7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3E5B4D-923B-4C55-9FD6-CA554A506B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E21315-398E-491E-B2C4-888F91320665}"/>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5" name="Footer Placeholder 4">
            <a:extLst>
              <a:ext uri="{FF2B5EF4-FFF2-40B4-BE49-F238E27FC236}">
                <a16:creationId xmlns:a16="http://schemas.microsoft.com/office/drawing/2014/main" id="{8F0C3A23-5735-47E0-82A9-62C2290764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CB5626-F973-42B1-91AB-DE23CB263844}"/>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99956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5DF2-53AE-4E8C-89ED-50DB6CB4F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556A1F-C94C-4B0C-9E32-17A128BBEC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7EB3C-4821-4018-B8AF-9FEB8E0DAE96}"/>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5" name="Footer Placeholder 4">
            <a:extLst>
              <a:ext uri="{FF2B5EF4-FFF2-40B4-BE49-F238E27FC236}">
                <a16:creationId xmlns:a16="http://schemas.microsoft.com/office/drawing/2014/main" id="{694708C6-4050-4DC4-95DE-3B06140B3C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425BB8-7AC4-4C90-A80A-03D1F2AD7FE1}"/>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380039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3054-C338-43A8-B561-92A7385336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1DC1D5-A5DB-4D05-9F00-9098F869EF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ECA234-A58F-4EC2-ADB6-AE3D49635C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38C661-E2F3-4AC2-B97C-0648AB50855D}"/>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6" name="Footer Placeholder 5">
            <a:extLst>
              <a:ext uri="{FF2B5EF4-FFF2-40B4-BE49-F238E27FC236}">
                <a16:creationId xmlns:a16="http://schemas.microsoft.com/office/drawing/2014/main" id="{E70AC29F-50FB-4BDB-8BD6-5EED195AA1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98E46F-F135-41BE-AB99-7E3688184CCB}"/>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352770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38D7-9E5E-4293-94B9-F9EB9B4990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21A96F-0EC3-4829-99D0-5666F9CAE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3C47C9-C2A6-4914-B8A9-1A9C055753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4446D0-D5A1-4B89-92BF-D40D893D24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64FD83-A490-404D-BA76-A84A9C58AA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3A13D1-B12A-474A-B09C-80A35DA2FD1E}"/>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8" name="Footer Placeholder 7">
            <a:extLst>
              <a:ext uri="{FF2B5EF4-FFF2-40B4-BE49-F238E27FC236}">
                <a16:creationId xmlns:a16="http://schemas.microsoft.com/office/drawing/2014/main" id="{7C330B80-A97A-4DC2-B26B-2B395EF8FB6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D32346-0AF1-431A-BE6E-3F230E79E6CF}"/>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158068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517D3-93F2-4042-B141-6287E2DCD69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626B17C-2337-4D4A-97AC-E3DBC49B3032}"/>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4" name="Footer Placeholder 3">
            <a:extLst>
              <a:ext uri="{FF2B5EF4-FFF2-40B4-BE49-F238E27FC236}">
                <a16:creationId xmlns:a16="http://schemas.microsoft.com/office/drawing/2014/main" id="{A15D8F7A-2A1A-4A3E-9AE5-C961C2DAEB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1622FE5-95B9-428B-B783-FA1CFCA22206}"/>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2303421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684C6F-2E3C-451B-B5D9-0B6FE1D1F4E7}"/>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3" name="Footer Placeholder 2">
            <a:extLst>
              <a:ext uri="{FF2B5EF4-FFF2-40B4-BE49-F238E27FC236}">
                <a16:creationId xmlns:a16="http://schemas.microsoft.com/office/drawing/2014/main" id="{F81C4DB5-453F-4C1F-BDBB-23A94BDA8E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60F05A-660E-4FC8-B7A0-003C2A085BB3}"/>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426603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88E5-5446-48F6-AE54-84B611FF7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4FA520-AFD0-48CA-8BAF-2E0BE1F62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E4C1CB-3CC5-446E-85AE-3DF4CF082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C4D34-63DF-48A1-BB07-F933B33D4AF3}"/>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6" name="Footer Placeholder 5">
            <a:extLst>
              <a:ext uri="{FF2B5EF4-FFF2-40B4-BE49-F238E27FC236}">
                <a16:creationId xmlns:a16="http://schemas.microsoft.com/office/drawing/2014/main" id="{42D0B0D5-2842-4854-B76C-40A8482C45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5FD5B1-D529-4000-A88F-296181547B65}"/>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2120141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085D-56A1-428E-BEAE-9AE25EB09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D7BF5DE-76AC-4662-8C1C-76EA8475E8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6D77F6-7A0B-425B-B477-657CC3454F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871E7-4168-4FF8-AFC1-2D9F27CCCE45}"/>
              </a:ext>
            </a:extLst>
          </p:cNvPr>
          <p:cNvSpPr>
            <a:spLocks noGrp="1"/>
          </p:cNvSpPr>
          <p:nvPr>
            <p:ph type="dt" sz="half" idx="10"/>
          </p:nvPr>
        </p:nvSpPr>
        <p:spPr/>
        <p:txBody>
          <a:bodyPr/>
          <a:lstStyle/>
          <a:p>
            <a:fld id="{9B7DCE66-E335-4092-B6F4-73DBE87D9A2D}" type="datetimeFigureOut">
              <a:rPr lang="en-IN" smtClean="0"/>
              <a:t>11-06-2023</a:t>
            </a:fld>
            <a:endParaRPr lang="en-IN"/>
          </a:p>
        </p:txBody>
      </p:sp>
      <p:sp>
        <p:nvSpPr>
          <p:cNvPr id="6" name="Footer Placeholder 5">
            <a:extLst>
              <a:ext uri="{FF2B5EF4-FFF2-40B4-BE49-F238E27FC236}">
                <a16:creationId xmlns:a16="http://schemas.microsoft.com/office/drawing/2014/main" id="{696B93F3-64C7-43DD-88B0-4D42084292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77C04E-898E-4528-A2FF-0D50F5800D54}"/>
              </a:ext>
            </a:extLst>
          </p:cNvPr>
          <p:cNvSpPr>
            <a:spLocks noGrp="1"/>
          </p:cNvSpPr>
          <p:nvPr>
            <p:ph type="sldNum" sz="quarter" idx="12"/>
          </p:nvPr>
        </p:nvSpPr>
        <p:spPr/>
        <p:txBody>
          <a:bodyPr/>
          <a:lstStyle/>
          <a:p>
            <a:fld id="{DD475575-BCAB-4CE7-9E48-522718727031}" type="slidenum">
              <a:rPr lang="en-IN" smtClean="0"/>
              <a:t>‹#›</a:t>
            </a:fld>
            <a:endParaRPr lang="en-IN"/>
          </a:p>
        </p:txBody>
      </p:sp>
    </p:spTree>
    <p:extLst>
      <p:ext uri="{BB962C8B-B14F-4D97-AF65-F5344CB8AC3E}">
        <p14:creationId xmlns:p14="http://schemas.microsoft.com/office/powerpoint/2010/main" val="2937729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theme" Target="../theme/theme2.xml" /><Relationship Id="rId1" Type="http://schemas.openxmlformats.org/officeDocument/2006/relationships/slideLayout" Target="../slideLayouts/slideLayout1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BB0545-0D72-47D2-A94D-27719FE4BF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E2FC0F-7980-46C8-A7B6-7FB01A0963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38F05B-E6FE-499C-815A-33627A73B7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DCE66-E335-4092-B6F4-73DBE87D9A2D}" type="datetimeFigureOut">
              <a:rPr lang="en-IN" smtClean="0"/>
              <a:t>11-06-2023</a:t>
            </a:fld>
            <a:endParaRPr lang="en-IN"/>
          </a:p>
        </p:txBody>
      </p:sp>
      <p:sp>
        <p:nvSpPr>
          <p:cNvPr id="5" name="Footer Placeholder 4">
            <a:extLst>
              <a:ext uri="{FF2B5EF4-FFF2-40B4-BE49-F238E27FC236}">
                <a16:creationId xmlns:a16="http://schemas.microsoft.com/office/drawing/2014/main" id="{83982D22-5DCE-41FC-8B3E-5B162983C3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5786BAF-D325-462E-97C4-3565B84ED2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75575-BCAB-4CE7-9E48-522718727031}" type="slidenum">
              <a:rPr lang="en-IN" smtClean="0"/>
              <a:t>‹#›</a:t>
            </a:fld>
            <a:endParaRPr lang="en-IN"/>
          </a:p>
        </p:txBody>
      </p:sp>
    </p:spTree>
    <p:extLst>
      <p:ext uri="{BB962C8B-B14F-4D97-AF65-F5344CB8AC3E}">
        <p14:creationId xmlns:p14="http://schemas.microsoft.com/office/powerpoint/2010/main" val="255227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5010"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Brand Signature_PowerPoint_Footer_Screenshow">
            <a:extLst>
              <a:ext uri="{FF2B5EF4-FFF2-40B4-BE49-F238E27FC236}">
                <a16:creationId xmlns:a16="http://schemas.microsoft.com/office/drawing/2014/main" id="{3EB1EAB8-9E8A-4F47-9B42-01153377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40488"/>
            <a:ext cx="1189143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a:extLst>
              <a:ext uri="{FF2B5EF4-FFF2-40B4-BE49-F238E27FC236}">
                <a16:creationId xmlns:a16="http://schemas.microsoft.com/office/drawing/2014/main" id="{EA94A5F7-877E-4F32-B41D-56EEF4AF5BCD}"/>
              </a:ext>
            </a:extLst>
          </p:cNvPr>
          <p:cNvSpPr>
            <a:spLocks noGrp="1" noChangeArrowheads="1"/>
          </p:cNvSpPr>
          <p:nvPr>
            <p:ph type="title"/>
          </p:nvPr>
        </p:nvSpPr>
        <p:spPr bwMode="auto">
          <a:xfrm>
            <a:off x="292101" y="647700"/>
            <a:ext cx="11588751"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nl-NL" altLang="en-US"/>
              <a:t>Click to edit Master title style</a:t>
            </a:r>
          </a:p>
        </p:txBody>
      </p:sp>
      <p:grpSp>
        <p:nvGrpSpPr>
          <p:cNvPr id="3076" name="Group 4">
            <a:extLst>
              <a:ext uri="{FF2B5EF4-FFF2-40B4-BE49-F238E27FC236}">
                <a16:creationId xmlns:a16="http://schemas.microsoft.com/office/drawing/2014/main" id="{FC21C15B-9A08-4B7A-9CE5-3CE95D509A37}"/>
              </a:ext>
            </a:extLst>
          </p:cNvPr>
          <p:cNvGrpSpPr>
            <a:grpSpLocks/>
          </p:cNvGrpSpPr>
          <p:nvPr/>
        </p:nvGrpSpPr>
        <p:grpSpPr bwMode="auto">
          <a:xfrm>
            <a:off x="-1968500" y="6329364"/>
            <a:ext cx="1871133" cy="528637"/>
            <a:chOff x="-1053" y="4020"/>
            <a:chExt cx="1007" cy="300"/>
          </a:xfrm>
        </p:grpSpPr>
        <p:sp>
          <p:nvSpPr>
            <p:cNvPr id="3085" name="Rectangle 5">
              <a:extLst>
                <a:ext uri="{FF2B5EF4-FFF2-40B4-BE49-F238E27FC236}">
                  <a16:creationId xmlns:a16="http://schemas.microsoft.com/office/drawing/2014/main" id="{51AB82E4-13B2-433D-A67C-10822EFE4E72}"/>
                </a:ext>
              </a:extLst>
            </p:cNvPr>
            <p:cNvSpPr>
              <a:spLocks noChangeArrowheads="1"/>
            </p:cNvSpPr>
            <p:nvPr userDrawn="1"/>
          </p:nvSpPr>
          <p:spPr bwMode="auto">
            <a:xfrm>
              <a:off x="-1053" y="4040"/>
              <a:ext cx="10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50000"/>
                </a:spcBef>
              </a:pPr>
              <a:r>
                <a:rPr lang="en-GB" altLang="en-US" sz="1000">
                  <a:latin typeface="Arial" panose="020B0604020202020204" pitchFamily="34" charset="0"/>
                </a:rPr>
                <a:t>Do not put content in </a:t>
              </a:r>
              <a:br>
                <a:rPr lang="en-GB" altLang="en-US" sz="1000">
                  <a:latin typeface="Arial" panose="020B0604020202020204" pitchFamily="34" charset="0"/>
                </a:rPr>
              </a:br>
              <a:r>
                <a:rPr lang="en-GB" altLang="en-US" sz="1000">
                  <a:latin typeface="Arial" panose="020B0604020202020204" pitchFamily="34" charset="0"/>
                </a:rPr>
                <a:t>the Brand Signature area</a:t>
              </a:r>
            </a:p>
          </p:txBody>
        </p:sp>
        <p:sp>
          <p:nvSpPr>
            <p:cNvPr id="3086" name="Line 6">
              <a:extLst>
                <a:ext uri="{FF2B5EF4-FFF2-40B4-BE49-F238E27FC236}">
                  <a16:creationId xmlns:a16="http://schemas.microsoft.com/office/drawing/2014/main" id="{2C59C99E-1F5B-4861-8917-AD9548770DEB}"/>
                </a:ext>
              </a:extLst>
            </p:cNvPr>
            <p:cNvSpPr>
              <a:spLocks noChangeShapeType="1"/>
            </p:cNvSpPr>
            <p:nvPr userDrawn="1"/>
          </p:nvSpPr>
          <p:spPr bwMode="auto">
            <a:xfrm>
              <a:off x="-622" y="4020"/>
              <a:ext cx="576" cy="0"/>
            </a:xfrm>
            <a:prstGeom prst="line">
              <a:avLst/>
            </a:prstGeom>
            <a:noFill/>
            <a:ln w="19050">
              <a:solidFill>
                <a:schemeClr val="tx1"/>
              </a:solidFill>
              <a:prstDash val="dash"/>
              <a:round/>
              <a:headEnd/>
              <a:tailEnd type="triangle" w="lg" len="lg"/>
            </a:ln>
            <a:extLst>
              <a:ext uri="{909E8E84-426E-40DD-AFC4-6F175D3DCCD1}">
                <a14:hiddenFill xmlns:a14="http://schemas.microsoft.com/office/drawing/2010/main">
                  <a:noFill/>
                </a14:hiddenFill>
              </a:ext>
            </a:extLst>
          </p:spPr>
          <p:txBody>
            <a:bodyPr lIns="180000" tIns="180000" rIns="180000" bIns="180000" anchor="ctr">
              <a:spAutoFit/>
            </a:bodyPr>
            <a:lstStyle/>
            <a:p>
              <a:endParaRPr lang="en-US" sz="1400"/>
            </a:p>
          </p:txBody>
        </p:sp>
        <p:sp>
          <p:nvSpPr>
            <p:cNvPr id="3087" name="Line 7">
              <a:extLst>
                <a:ext uri="{FF2B5EF4-FFF2-40B4-BE49-F238E27FC236}">
                  <a16:creationId xmlns:a16="http://schemas.microsoft.com/office/drawing/2014/main" id="{6104D29D-5D65-45EF-869C-223F05608F1D}"/>
                </a:ext>
              </a:extLst>
            </p:cNvPr>
            <p:cNvSpPr>
              <a:spLocks noChangeShapeType="1"/>
            </p:cNvSpPr>
            <p:nvPr userDrawn="1"/>
          </p:nvSpPr>
          <p:spPr bwMode="auto">
            <a:xfrm>
              <a:off x="-622" y="4320"/>
              <a:ext cx="576" cy="0"/>
            </a:xfrm>
            <a:prstGeom prst="line">
              <a:avLst/>
            </a:prstGeom>
            <a:noFill/>
            <a:ln w="19050">
              <a:solidFill>
                <a:schemeClr val="tx1"/>
              </a:solidFill>
              <a:prstDash val="dash"/>
              <a:round/>
              <a:headEnd/>
              <a:tailEnd type="triangle" w="lg" len="lg"/>
            </a:ln>
            <a:extLst>
              <a:ext uri="{909E8E84-426E-40DD-AFC4-6F175D3DCCD1}">
                <a14:hiddenFill xmlns:a14="http://schemas.microsoft.com/office/drawing/2010/main">
                  <a:noFill/>
                </a14:hiddenFill>
              </a:ext>
            </a:extLst>
          </p:spPr>
          <p:txBody>
            <a:bodyPr lIns="180000" tIns="180000" rIns="180000" bIns="180000" anchor="ctr">
              <a:spAutoFit/>
            </a:bodyPr>
            <a:lstStyle/>
            <a:p>
              <a:endParaRPr lang="en-US" sz="1400"/>
            </a:p>
          </p:txBody>
        </p:sp>
      </p:grpSp>
      <p:grpSp>
        <p:nvGrpSpPr>
          <p:cNvPr id="3077" name="Group 8">
            <a:extLst>
              <a:ext uri="{FF2B5EF4-FFF2-40B4-BE49-F238E27FC236}">
                <a16:creationId xmlns:a16="http://schemas.microsoft.com/office/drawing/2014/main" id="{05A4A49F-E041-4CDC-B681-1CDA34DF2A1D}"/>
              </a:ext>
            </a:extLst>
          </p:cNvPr>
          <p:cNvGrpSpPr>
            <a:grpSpLocks/>
          </p:cNvGrpSpPr>
          <p:nvPr/>
        </p:nvGrpSpPr>
        <p:grpSpPr bwMode="auto">
          <a:xfrm>
            <a:off x="12376151" y="6329363"/>
            <a:ext cx="1881716" cy="525462"/>
            <a:chOff x="5847" y="4020"/>
            <a:chExt cx="1007" cy="298"/>
          </a:xfrm>
        </p:grpSpPr>
        <p:sp>
          <p:nvSpPr>
            <p:cNvPr id="3082" name="Rectangle 9">
              <a:extLst>
                <a:ext uri="{FF2B5EF4-FFF2-40B4-BE49-F238E27FC236}">
                  <a16:creationId xmlns:a16="http://schemas.microsoft.com/office/drawing/2014/main" id="{01F1C375-4F05-4E00-B2FF-27A05C623F35}"/>
                </a:ext>
              </a:extLst>
            </p:cNvPr>
            <p:cNvSpPr>
              <a:spLocks noChangeArrowheads="1"/>
            </p:cNvSpPr>
            <p:nvPr userDrawn="1"/>
          </p:nvSpPr>
          <p:spPr bwMode="auto">
            <a:xfrm>
              <a:off x="5847" y="4082"/>
              <a:ext cx="10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pPr>
              <a:r>
                <a:rPr lang="en-GB" altLang="en-US" sz="1000">
                  <a:latin typeface="Arial" panose="020B0604020202020204" pitchFamily="34" charset="0"/>
                </a:rPr>
                <a:t>Do not put content in the Brand Signature area</a:t>
              </a:r>
            </a:p>
          </p:txBody>
        </p:sp>
        <p:sp>
          <p:nvSpPr>
            <p:cNvPr id="3083" name="Line 10">
              <a:extLst>
                <a:ext uri="{FF2B5EF4-FFF2-40B4-BE49-F238E27FC236}">
                  <a16:creationId xmlns:a16="http://schemas.microsoft.com/office/drawing/2014/main" id="{E97793D1-0559-4626-A1F5-D4E85219DDDC}"/>
                </a:ext>
              </a:extLst>
            </p:cNvPr>
            <p:cNvSpPr>
              <a:spLocks noChangeShapeType="1"/>
            </p:cNvSpPr>
            <p:nvPr userDrawn="1"/>
          </p:nvSpPr>
          <p:spPr bwMode="auto">
            <a:xfrm flipH="1">
              <a:off x="5847" y="4020"/>
              <a:ext cx="577" cy="0"/>
            </a:xfrm>
            <a:prstGeom prst="line">
              <a:avLst/>
            </a:prstGeom>
            <a:noFill/>
            <a:ln w="19050">
              <a:solidFill>
                <a:schemeClr val="tx1"/>
              </a:solidFill>
              <a:prstDash val="dash"/>
              <a:round/>
              <a:headEnd/>
              <a:tailEnd type="triangle" w="lg" len="lg"/>
            </a:ln>
            <a:extLst>
              <a:ext uri="{909E8E84-426E-40DD-AFC4-6F175D3DCCD1}">
                <a14:hiddenFill xmlns:a14="http://schemas.microsoft.com/office/drawing/2010/main">
                  <a:noFill/>
                </a14:hiddenFill>
              </a:ext>
            </a:extLst>
          </p:spPr>
          <p:txBody>
            <a:bodyPr lIns="180000" tIns="180000" rIns="180000" bIns="180000" anchor="ctr">
              <a:spAutoFit/>
            </a:bodyPr>
            <a:lstStyle/>
            <a:p>
              <a:endParaRPr lang="en-US" sz="1400"/>
            </a:p>
          </p:txBody>
        </p:sp>
        <p:sp>
          <p:nvSpPr>
            <p:cNvPr id="3084" name="Line 11">
              <a:extLst>
                <a:ext uri="{FF2B5EF4-FFF2-40B4-BE49-F238E27FC236}">
                  <a16:creationId xmlns:a16="http://schemas.microsoft.com/office/drawing/2014/main" id="{472BCB43-08AC-4374-BA56-DF405C29F196}"/>
                </a:ext>
              </a:extLst>
            </p:cNvPr>
            <p:cNvSpPr>
              <a:spLocks noChangeShapeType="1"/>
            </p:cNvSpPr>
            <p:nvPr userDrawn="1"/>
          </p:nvSpPr>
          <p:spPr bwMode="auto">
            <a:xfrm flipH="1">
              <a:off x="5847" y="4318"/>
              <a:ext cx="577" cy="0"/>
            </a:xfrm>
            <a:prstGeom prst="line">
              <a:avLst/>
            </a:prstGeom>
            <a:noFill/>
            <a:ln w="19050">
              <a:solidFill>
                <a:schemeClr val="tx1"/>
              </a:solidFill>
              <a:prstDash val="dash"/>
              <a:round/>
              <a:headEnd/>
              <a:tailEnd type="triangle" w="lg" len="lg"/>
            </a:ln>
            <a:extLst>
              <a:ext uri="{909E8E84-426E-40DD-AFC4-6F175D3DCCD1}">
                <a14:hiddenFill xmlns:a14="http://schemas.microsoft.com/office/drawing/2010/main">
                  <a:noFill/>
                </a14:hiddenFill>
              </a:ext>
            </a:extLst>
          </p:spPr>
          <p:txBody>
            <a:bodyPr lIns="180000" tIns="180000" rIns="180000" bIns="180000" anchor="ctr">
              <a:spAutoFit/>
            </a:bodyPr>
            <a:lstStyle/>
            <a:p>
              <a:endParaRPr lang="en-US" sz="1400"/>
            </a:p>
          </p:txBody>
        </p:sp>
      </p:grpSp>
      <p:sp>
        <p:nvSpPr>
          <p:cNvPr id="2054" name="Text Box 12">
            <a:extLst>
              <a:ext uri="{FF2B5EF4-FFF2-40B4-BE49-F238E27FC236}">
                <a16:creationId xmlns:a16="http://schemas.microsoft.com/office/drawing/2014/main" id="{C45BBDF7-C9F0-4D9F-A0E1-7A34C39AE7EA}"/>
              </a:ext>
            </a:extLst>
          </p:cNvPr>
          <p:cNvSpPr txBox="1">
            <a:spLocks noChangeArrowheads="1"/>
          </p:cNvSpPr>
          <p:nvPr/>
        </p:nvSpPr>
        <p:spPr bwMode="auto">
          <a:xfrm>
            <a:off x="296334" y="6708776"/>
            <a:ext cx="702733" cy="107722"/>
          </a:xfrm>
          <a:prstGeom prst="rect">
            <a:avLst/>
          </a:prstGeom>
          <a:noFill/>
          <a:ln>
            <a:noFill/>
          </a:ln>
          <a:effectLst/>
        </p:spPr>
        <p:txBody>
          <a:bodyPr wrap="square" lIns="0" tIns="0" rIns="0" bIns="0">
            <a:spAutoFit/>
          </a:bodyPr>
          <a:lstStyle>
            <a:lvl1pPr>
              <a:defRPr sz="1400">
                <a:solidFill>
                  <a:schemeClr val="tx1"/>
                </a:solidFill>
                <a:latin typeface="Arial" charset="0"/>
                <a:ea typeface="Arial Unicode MS" pitchFamily="34" charset="-128"/>
                <a:cs typeface="Arial Unicode MS" pitchFamily="34" charset="-128"/>
              </a:defRPr>
            </a:lvl1pPr>
            <a:lvl2pPr marL="742950" indent="-285750">
              <a:defRPr sz="1400">
                <a:solidFill>
                  <a:schemeClr val="tx1"/>
                </a:solidFill>
                <a:latin typeface="Arial" charset="0"/>
                <a:ea typeface="Arial Unicode MS" pitchFamily="34" charset="-128"/>
                <a:cs typeface="Arial Unicode MS" pitchFamily="34" charset="-128"/>
              </a:defRPr>
            </a:lvl2pPr>
            <a:lvl3pPr marL="1143000" indent="-228600">
              <a:defRPr sz="1400">
                <a:solidFill>
                  <a:schemeClr val="tx1"/>
                </a:solidFill>
                <a:latin typeface="Arial" charset="0"/>
                <a:ea typeface="Arial Unicode MS" pitchFamily="34" charset="-128"/>
                <a:cs typeface="Arial Unicode MS" pitchFamily="34" charset="-128"/>
              </a:defRPr>
            </a:lvl3pPr>
            <a:lvl4pPr marL="1600200" indent="-228600">
              <a:defRPr sz="1400">
                <a:solidFill>
                  <a:schemeClr val="tx1"/>
                </a:solidFill>
                <a:latin typeface="Arial" charset="0"/>
                <a:ea typeface="Arial Unicode MS" pitchFamily="34" charset="-128"/>
                <a:cs typeface="Arial Unicode MS" pitchFamily="34" charset="-128"/>
              </a:defRPr>
            </a:lvl4pPr>
            <a:lvl5pPr marL="2057400" indent="-228600">
              <a:defRPr sz="1400">
                <a:solidFill>
                  <a:schemeClr val="tx1"/>
                </a:solidFill>
                <a:latin typeface="Arial" charset="0"/>
                <a:ea typeface="Arial Unicode MS" pitchFamily="34" charset="-128"/>
                <a:cs typeface="Arial Unicode MS" pitchFamily="34" charset="-128"/>
              </a:defRPr>
            </a:lvl5pPr>
            <a:lvl6pPr marL="2514600" indent="-228600" algn="ctr" eaLnBrk="0" fontAlgn="base" hangingPunct="0">
              <a:spcBef>
                <a:spcPct val="40000"/>
              </a:spcBef>
              <a:spcAft>
                <a:spcPct val="0"/>
              </a:spcAft>
              <a:defRPr sz="1400">
                <a:solidFill>
                  <a:schemeClr val="tx1"/>
                </a:solidFill>
                <a:latin typeface="Arial" charset="0"/>
                <a:ea typeface="Arial Unicode MS" pitchFamily="34" charset="-128"/>
                <a:cs typeface="Arial Unicode MS" pitchFamily="34" charset="-128"/>
              </a:defRPr>
            </a:lvl6pPr>
            <a:lvl7pPr marL="2971800" indent="-228600" algn="ctr" eaLnBrk="0" fontAlgn="base" hangingPunct="0">
              <a:spcBef>
                <a:spcPct val="40000"/>
              </a:spcBef>
              <a:spcAft>
                <a:spcPct val="0"/>
              </a:spcAft>
              <a:defRPr sz="1400">
                <a:solidFill>
                  <a:schemeClr val="tx1"/>
                </a:solidFill>
                <a:latin typeface="Arial" charset="0"/>
                <a:ea typeface="Arial Unicode MS" pitchFamily="34" charset="-128"/>
                <a:cs typeface="Arial Unicode MS" pitchFamily="34" charset="-128"/>
              </a:defRPr>
            </a:lvl7pPr>
            <a:lvl8pPr marL="3429000" indent="-228600" algn="ctr" eaLnBrk="0" fontAlgn="base" hangingPunct="0">
              <a:spcBef>
                <a:spcPct val="40000"/>
              </a:spcBef>
              <a:spcAft>
                <a:spcPct val="0"/>
              </a:spcAft>
              <a:defRPr sz="1400">
                <a:solidFill>
                  <a:schemeClr val="tx1"/>
                </a:solidFill>
                <a:latin typeface="Arial" charset="0"/>
                <a:ea typeface="Arial Unicode MS" pitchFamily="34" charset="-128"/>
                <a:cs typeface="Arial Unicode MS" pitchFamily="34" charset="-128"/>
              </a:defRPr>
            </a:lvl8pPr>
            <a:lvl9pPr marL="3886200" indent="-228600" algn="ctr" eaLnBrk="0" fontAlgn="base" hangingPunct="0">
              <a:spcBef>
                <a:spcPct val="40000"/>
              </a:spcBef>
              <a:spcAft>
                <a:spcPct val="0"/>
              </a:spcAft>
              <a:defRPr sz="1400">
                <a:solidFill>
                  <a:schemeClr val="tx1"/>
                </a:solidFill>
                <a:latin typeface="Arial" charset="0"/>
                <a:ea typeface="Arial Unicode MS" pitchFamily="34" charset="-128"/>
                <a:cs typeface="Arial Unicode MS" pitchFamily="34" charset="-128"/>
              </a:defRPr>
            </a:lvl9pPr>
          </a:lstStyle>
          <a:p>
            <a:pPr eaLnBrk="0" hangingPunct="0">
              <a:spcBef>
                <a:spcPct val="40000"/>
              </a:spcBef>
              <a:defRPr/>
            </a:pPr>
            <a:r>
              <a:rPr lang="en-GB" sz="700" b="1"/>
              <a:t>August 2011</a:t>
            </a:r>
          </a:p>
        </p:txBody>
      </p:sp>
      <p:sp>
        <p:nvSpPr>
          <p:cNvPr id="3079" name="Rectangle 15">
            <a:extLst>
              <a:ext uri="{FF2B5EF4-FFF2-40B4-BE49-F238E27FC236}">
                <a16:creationId xmlns:a16="http://schemas.microsoft.com/office/drawing/2014/main" id="{B2550C28-2FAD-42A4-AECA-932408527B31}"/>
              </a:ext>
            </a:extLst>
          </p:cNvPr>
          <p:cNvSpPr>
            <a:spLocks noGrp="1" noChangeArrowheads="1"/>
          </p:cNvSpPr>
          <p:nvPr>
            <p:ph type="body" idx="1"/>
          </p:nvPr>
        </p:nvSpPr>
        <p:spPr bwMode="auto">
          <a:xfrm>
            <a:off x="292101" y="1435101"/>
            <a:ext cx="11588751"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1"/>
            <a:r>
              <a:rPr lang="en-GB" altLang="en-US"/>
              <a:t>First level bullet</a:t>
            </a:r>
          </a:p>
          <a:p>
            <a:pPr lvl="2"/>
            <a:r>
              <a:rPr lang="en-GB" altLang="en-US"/>
              <a:t>second level bullet</a:t>
            </a:r>
          </a:p>
          <a:p>
            <a:pPr lvl="3"/>
            <a:r>
              <a:rPr lang="en-GB" altLang="en-US"/>
              <a:t>third level bullet</a:t>
            </a:r>
          </a:p>
          <a:p>
            <a:pPr lvl="4"/>
            <a:r>
              <a:rPr lang="en-GB" altLang="en-US"/>
              <a:t>fourth level bullet</a:t>
            </a:r>
          </a:p>
        </p:txBody>
      </p:sp>
      <p:sp>
        <p:nvSpPr>
          <p:cNvPr id="3080" name="Rectangle 19">
            <a:extLst>
              <a:ext uri="{FF2B5EF4-FFF2-40B4-BE49-F238E27FC236}">
                <a16:creationId xmlns:a16="http://schemas.microsoft.com/office/drawing/2014/main" id="{895AB881-CEAF-42E4-A6A8-D28C1A0D9C44}"/>
              </a:ext>
            </a:extLst>
          </p:cNvPr>
          <p:cNvSpPr>
            <a:spLocks noChangeArrowheads="1"/>
          </p:cNvSpPr>
          <p:nvPr/>
        </p:nvSpPr>
        <p:spPr bwMode="auto">
          <a:xfrm>
            <a:off x="11753852" y="6707417"/>
            <a:ext cx="146049"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0" tIns="0" rIns="0" bIns="0" anchor="b">
            <a:spAutoFit/>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algn="r"/>
            <a:fld id="{89CBAD8C-FB61-4E80-A249-0B2937FA8300}" type="slidenum">
              <a:rPr lang="en-GB" altLang="en-US" sz="700" b="1">
                <a:latin typeface="Arial" panose="020B0604020202020204" pitchFamily="34" charset="0"/>
              </a:rPr>
              <a:pPr algn="r"/>
              <a:t>‹#›</a:t>
            </a:fld>
            <a:endParaRPr lang="en-GB" altLang="en-US" sz="700" b="1">
              <a:latin typeface="Arial" panose="020B0604020202020204" pitchFamily="34" charset="0"/>
            </a:endParaRPr>
          </a:p>
        </p:txBody>
      </p:sp>
      <p:sp>
        <p:nvSpPr>
          <p:cNvPr id="3081" name="Line 67">
            <a:extLst>
              <a:ext uri="{FF2B5EF4-FFF2-40B4-BE49-F238E27FC236}">
                <a16:creationId xmlns:a16="http://schemas.microsoft.com/office/drawing/2014/main" id="{1D04B190-4B4F-4379-AF0C-0013AB729643}"/>
              </a:ext>
            </a:extLst>
          </p:cNvPr>
          <p:cNvSpPr>
            <a:spLocks noChangeShapeType="1"/>
          </p:cNvSpPr>
          <p:nvPr/>
        </p:nvSpPr>
        <p:spPr bwMode="auto">
          <a:xfrm>
            <a:off x="0" y="1322388"/>
            <a:ext cx="12192000"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sz="1400"/>
          </a:p>
        </p:txBody>
      </p:sp>
    </p:spTree>
  </p:cSld>
  <p:clrMap bg1="lt1" tx1="dk1" bg2="lt2" tx2="dk2" accent1="accent1" accent2="accent2" accent3="accent3" accent4="accent4" accent5="accent5" accent6="accent6" hlink="hlink" folHlink="folHlink"/>
  <p:sldLayoutIdLst>
    <p:sldLayoutId id="2147485009" r:id="rId1"/>
  </p:sldLayoutIdLst>
  <p:txStyles>
    <p:titleStyle>
      <a:lvl1pPr algn="l" rtl="0" eaLnBrk="0" fontAlgn="base" hangingPunct="0">
        <a:lnSpc>
          <a:spcPct val="78000"/>
        </a:lnSpc>
        <a:spcBef>
          <a:spcPct val="0"/>
        </a:spcBef>
        <a:spcAft>
          <a:spcPct val="0"/>
        </a:spcAft>
        <a:defRPr sz="3200" b="1">
          <a:solidFill>
            <a:schemeClr val="accent1"/>
          </a:solidFill>
          <a:latin typeface="+mj-lt"/>
          <a:ea typeface="ＭＳ Ｐゴシック" charset="0"/>
          <a:cs typeface="+mj-cs"/>
        </a:defRPr>
      </a:lvl1pPr>
      <a:lvl2pPr algn="l" rtl="0" eaLnBrk="0" fontAlgn="base" hangingPunct="0">
        <a:lnSpc>
          <a:spcPct val="78000"/>
        </a:lnSpc>
        <a:spcBef>
          <a:spcPct val="0"/>
        </a:spcBef>
        <a:spcAft>
          <a:spcPct val="0"/>
        </a:spcAft>
        <a:defRPr sz="3200" b="1">
          <a:solidFill>
            <a:schemeClr val="accent1"/>
          </a:solidFill>
          <a:latin typeface="Arial" charset="0"/>
          <a:ea typeface="ＭＳ Ｐゴシック" charset="0"/>
          <a:cs typeface="Arial Unicode MS" pitchFamily="34" charset="-128"/>
        </a:defRPr>
      </a:lvl2pPr>
      <a:lvl3pPr algn="l" rtl="0" eaLnBrk="0" fontAlgn="base" hangingPunct="0">
        <a:lnSpc>
          <a:spcPct val="78000"/>
        </a:lnSpc>
        <a:spcBef>
          <a:spcPct val="0"/>
        </a:spcBef>
        <a:spcAft>
          <a:spcPct val="0"/>
        </a:spcAft>
        <a:defRPr sz="3200" b="1">
          <a:solidFill>
            <a:schemeClr val="accent1"/>
          </a:solidFill>
          <a:latin typeface="Arial" charset="0"/>
          <a:ea typeface="ＭＳ Ｐゴシック" charset="0"/>
          <a:cs typeface="Arial Unicode MS" pitchFamily="34" charset="-128"/>
        </a:defRPr>
      </a:lvl3pPr>
      <a:lvl4pPr algn="l" rtl="0" eaLnBrk="0" fontAlgn="base" hangingPunct="0">
        <a:lnSpc>
          <a:spcPct val="78000"/>
        </a:lnSpc>
        <a:spcBef>
          <a:spcPct val="0"/>
        </a:spcBef>
        <a:spcAft>
          <a:spcPct val="0"/>
        </a:spcAft>
        <a:defRPr sz="3200" b="1">
          <a:solidFill>
            <a:schemeClr val="accent1"/>
          </a:solidFill>
          <a:latin typeface="Arial" charset="0"/>
          <a:ea typeface="ＭＳ Ｐゴシック" charset="0"/>
          <a:cs typeface="Arial Unicode MS" pitchFamily="34" charset="-128"/>
        </a:defRPr>
      </a:lvl4pPr>
      <a:lvl5pPr algn="l" rtl="0" eaLnBrk="0" fontAlgn="base" hangingPunct="0">
        <a:lnSpc>
          <a:spcPct val="78000"/>
        </a:lnSpc>
        <a:spcBef>
          <a:spcPct val="0"/>
        </a:spcBef>
        <a:spcAft>
          <a:spcPct val="0"/>
        </a:spcAft>
        <a:defRPr sz="3200" b="1">
          <a:solidFill>
            <a:schemeClr val="accent1"/>
          </a:solidFill>
          <a:latin typeface="Arial" charset="0"/>
          <a:ea typeface="ＭＳ Ｐゴシック" charset="0"/>
          <a:cs typeface="Arial Unicode MS" pitchFamily="34" charset="-128"/>
        </a:defRPr>
      </a:lvl5pPr>
      <a:lvl6pPr marL="457200" algn="l" rtl="0" fontAlgn="base">
        <a:lnSpc>
          <a:spcPct val="78000"/>
        </a:lnSpc>
        <a:spcBef>
          <a:spcPct val="0"/>
        </a:spcBef>
        <a:spcAft>
          <a:spcPct val="0"/>
        </a:spcAft>
        <a:defRPr sz="3200" b="1">
          <a:solidFill>
            <a:schemeClr val="accent1"/>
          </a:solidFill>
          <a:latin typeface="Arial" charset="0"/>
          <a:ea typeface="Arial Unicode MS" pitchFamily="34" charset="-128"/>
          <a:cs typeface="Arial Unicode MS" pitchFamily="34" charset="-128"/>
        </a:defRPr>
      </a:lvl6pPr>
      <a:lvl7pPr marL="914400" algn="l" rtl="0" fontAlgn="base">
        <a:lnSpc>
          <a:spcPct val="78000"/>
        </a:lnSpc>
        <a:spcBef>
          <a:spcPct val="0"/>
        </a:spcBef>
        <a:spcAft>
          <a:spcPct val="0"/>
        </a:spcAft>
        <a:defRPr sz="3200" b="1">
          <a:solidFill>
            <a:schemeClr val="accent1"/>
          </a:solidFill>
          <a:latin typeface="Arial" charset="0"/>
          <a:ea typeface="Arial Unicode MS" pitchFamily="34" charset="-128"/>
          <a:cs typeface="Arial Unicode MS" pitchFamily="34" charset="-128"/>
        </a:defRPr>
      </a:lvl7pPr>
      <a:lvl8pPr marL="1371600" algn="l" rtl="0" fontAlgn="base">
        <a:lnSpc>
          <a:spcPct val="78000"/>
        </a:lnSpc>
        <a:spcBef>
          <a:spcPct val="0"/>
        </a:spcBef>
        <a:spcAft>
          <a:spcPct val="0"/>
        </a:spcAft>
        <a:defRPr sz="3200" b="1">
          <a:solidFill>
            <a:schemeClr val="accent1"/>
          </a:solidFill>
          <a:latin typeface="Arial" charset="0"/>
          <a:ea typeface="Arial Unicode MS" pitchFamily="34" charset="-128"/>
          <a:cs typeface="Arial Unicode MS" pitchFamily="34" charset="-128"/>
        </a:defRPr>
      </a:lvl8pPr>
      <a:lvl9pPr marL="1828800" algn="l" rtl="0" fontAlgn="base">
        <a:lnSpc>
          <a:spcPct val="78000"/>
        </a:lnSpc>
        <a:spcBef>
          <a:spcPct val="0"/>
        </a:spcBef>
        <a:spcAft>
          <a:spcPct val="0"/>
        </a:spcAft>
        <a:defRPr sz="3200" b="1">
          <a:solidFill>
            <a:schemeClr val="accent1"/>
          </a:solidFill>
          <a:latin typeface="Arial" charset="0"/>
          <a:ea typeface="Arial Unicode MS" pitchFamily="34" charset="-128"/>
          <a:cs typeface="Arial Unicode MS" pitchFamily="34" charset="-128"/>
        </a:defRPr>
      </a:lvl9pPr>
    </p:titleStyle>
    <p:bodyStyle>
      <a:lvl1pPr marL="342900" indent="-342900" algn="l" rtl="0" eaLnBrk="0" fontAlgn="base" hangingPunct="0">
        <a:spcBef>
          <a:spcPct val="40000"/>
        </a:spcBef>
        <a:spcAft>
          <a:spcPct val="0"/>
        </a:spcAft>
        <a:buClr>
          <a:schemeClr val="bg1"/>
        </a:buClr>
        <a:buFont typeface="Times" panose="02020603050405020304" pitchFamily="18" charset="0"/>
        <a:buChar char="•"/>
        <a:defRPr sz="1200">
          <a:solidFill>
            <a:schemeClr val="tx1"/>
          </a:solidFill>
          <a:latin typeface="+mn-lt"/>
          <a:ea typeface="ＭＳ Ｐゴシック" charset="0"/>
          <a:cs typeface="+mn-cs"/>
        </a:defRPr>
      </a:lvl1pPr>
      <a:lvl2pPr marL="179388" indent="-179388" algn="l" rtl="0" eaLnBrk="0" fontAlgn="base" hangingPunct="0">
        <a:spcBef>
          <a:spcPct val="40000"/>
        </a:spcBef>
        <a:spcAft>
          <a:spcPct val="0"/>
        </a:spcAft>
        <a:buChar char="•"/>
        <a:defRPr sz="1200">
          <a:solidFill>
            <a:schemeClr val="tx1"/>
          </a:solidFill>
          <a:latin typeface="+mn-lt"/>
          <a:ea typeface="+mn-ea"/>
          <a:cs typeface="+mn-cs"/>
        </a:defRPr>
      </a:lvl2pPr>
      <a:lvl3pPr marL="360363" indent="-180975" algn="l" rtl="0" eaLnBrk="0" fontAlgn="base" hangingPunct="0">
        <a:spcBef>
          <a:spcPct val="40000"/>
        </a:spcBef>
        <a:spcAft>
          <a:spcPct val="0"/>
        </a:spcAft>
        <a:buFont typeface="Rockwell Std Light" charset="0"/>
        <a:buChar char="-"/>
        <a:defRPr sz="1200">
          <a:solidFill>
            <a:schemeClr val="tx1"/>
          </a:solidFill>
          <a:latin typeface="+mn-lt"/>
          <a:ea typeface="+mn-ea"/>
          <a:cs typeface="+mn-cs"/>
        </a:defRPr>
      </a:lvl3pPr>
      <a:lvl4pPr marL="539750" indent="-179388" algn="l" rtl="0" eaLnBrk="0" fontAlgn="base" hangingPunct="0">
        <a:spcBef>
          <a:spcPct val="40000"/>
        </a:spcBef>
        <a:spcAft>
          <a:spcPct val="0"/>
        </a:spcAft>
        <a:buFont typeface="Arial" panose="020B0604020202020204" pitchFamily="34" charset="0"/>
        <a:buChar char="›"/>
        <a:defRPr sz="1200">
          <a:solidFill>
            <a:schemeClr val="tx1"/>
          </a:solidFill>
          <a:latin typeface="+mn-lt"/>
          <a:ea typeface="+mn-ea"/>
          <a:cs typeface="+mn-cs"/>
        </a:defRPr>
      </a:lvl4pPr>
      <a:lvl5pPr marL="714375" indent="-173038" algn="l" rtl="0" eaLnBrk="0" fontAlgn="base" hangingPunct="0">
        <a:spcBef>
          <a:spcPct val="40000"/>
        </a:spcBef>
        <a:spcAft>
          <a:spcPct val="0"/>
        </a:spcAft>
        <a:buFont typeface="Times" panose="02020603050405020304" pitchFamily="18" charset="0"/>
        <a:buChar char="-"/>
        <a:defRPr sz="1200">
          <a:solidFill>
            <a:schemeClr val="tx1"/>
          </a:solidFill>
          <a:latin typeface="+mn-lt"/>
          <a:ea typeface="+mn-ea"/>
          <a:cs typeface="+mn-cs"/>
        </a:defRPr>
      </a:lvl5pPr>
      <a:lvl6pPr marL="1171575" indent="-173038" algn="l" rtl="0" fontAlgn="base">
        <a:spcBef>
          <a:spcPct val="40000"/>
        </a:spcBef>
        <a:spcAft>
          <a:spcPct val="0"/>
        </a:spcAft>
        <a:buFont typeface="Times" pitchFamily="18" charset="0"/>
        <a:buChar char="-"/>
        <a:defRPr sz="1200">
          <a:solidFill>
            <a:schemeClr val="tx1"/>
          </a:solidFill>
          <a:latin typeface="+mn-lt"/>
          <a:ea typeface="+mn-ea"/>
          <a:cs typeface="+mn-cs"/>
        </a:defRPr>
      </a:lvl6pPr>
      <a:lvl7pPr marL="1628775" indent="-173038" algn="l" rtl="0" fontAlgn="base">
        <a:spcBef>
          <a:spcPct val="40000"/>
        </a:spcBef>
        <a:spcAft>
          <a:spcPct val="0"/>
        </a:spcAft>
        <a:buFont typeface="Times" pitchFamily="18" charset="0"/>
        <a:buChar char="-"/>
        <a:defRPr sz="1200">
          <a:solidFill>
            <a:schemeClr val="tx1"/>
          </a:solidFill>
          <a:latin typeface="+mn-lt"/>
          <a:ea typeface="+mn-ea"/>
          <a:cs typeface="+mn-cs"/>
        </a:defRPr>
      </a:lvl7pPr>
      <a:lvl8pPr marL="2085975" indent="-173038" algn="l" rtl="0" fontAlgn="base">
        <a:spcBef>
          <a:spcPct val="40000"/>
        </a:spcBef>
        <a:spcAft>
          <a:spcPct val="0"/>
        </a:spcAft>
        <a:buFont typeface="Times" pitchFamily="18" charset="0"/>
        <a:buChar char="-"/>
        <a:defRPr sz="1200">
          <a:solidFill>
            <a:schemeClr val="tx1"/>
          </a:solidFill>
          <a:latin typeface="+mn-lt"/>
          <a:ea typeface="+mn-ea"/>
          <a:cs typeface="+mn-cs"/>
        </a:defRPr>
      </a:lvl8pPr>
      <a:lvl9pPr marL="2543175" indent="-173038" algn="l" rtl="0" fontAlgn="base">
        <a:spcBef>
          <a:spcPct val="40000"/>
        </a:spcBef>
        <a:spcAft>
          <a:spcPct val="0"/>
        </a:spcAft>
        <a:buFont typeface="Times" pitchFamily="18" charset="0"/>
        <a:buChar char="-"/>
        <a:defRPr sz="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3" Type="http://schemas.openxmlformats.org/officeDocument/2006/relationships/chart" Target="../charts/chart4.xml" /><Relationship Id="rId2" Type="http://schemas.openxmlformats.org/officeDocument/2006/relationships/chart" Target="../charts/chart3.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chart" Target="../charts/chart6.xml" /><Relationship Id="rId2" Type="http://schemas.openxmlformats.org/officeDocument/2006/relationships/chart" Target="../charts/chart5.xml" /><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20.xml.rels><?xml version="1.0" encoding="UTF-8" standalone="yes"?>
<Relationships xmlns="http://schemas.openxmlformats.org/package/2006/relationships"><Relationship Id="rId8" Type="http://schemas.openxmlformats.org/officeDocument/2006/relationships/customXml" Target="../ink/ink6.xml" /><Relationship Id="rId3" Type="http://schemas.openxmlformats.org/officeDocument/2006/relationships/image" Target="../media/image5.png" /><Relationship Id="rId7" Type="http://schemas.openxmlformats.org/officeDocument/2006/relationships/customXml" Target="../ink/ink5.xml" /><Relationship Id="rId2" Type="http://schemas.openxmlformats.org/officeDocument/2006/relationships/customXml" Target="../ink/ink1.xml" /><Relationship Id="rId1" Type="http://schemas.openxmlformats.org/officeDocument/2006/relationships/slideLayout" Target="../slideLayouts/slideLayout6.xml" /><Relationship Id="rId6" Type="http://schemas.openxmlformats.org/officeDocument/2006/relationships/customXml" Target="../ink/ink4.xml" /><Relationship Id="rId11" Type="http://schemas.openxmlformats.org/officeDocument/2006/relationships/customXml" Target="../ink/ink9.xml" /><Relationship Id="rId5" Type="http://schemas.openxmlformats.org/officeDocument/2006/relationships/customXml" Target="../ink/ink3.xml" /><Relationship Id="rId10" Type="http://schemas.openxmlformats.org/officeDocument/2006/relationships/customXml" Target="../ink/ink8.xml" /><Relationship Id="rId4" Type="http://schemas.openxmlformats.org/officeDocument/2006/relationships/customXml" Target="../ink/ink2.xml" /><Relationship Id="rId9" Type="http://schemas.openxmlformats.org/officeDocument/2006/relationships/customXml" Target="../ink/ink7.xml" /></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22.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9.svg" /><Relationship Id="rId2" Type="http://schemas.openxmlformats.org/officeDocument/2006/relationships/image" Target="../media/image8.png"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30.xml.rels><?xml version="1.0" encoding="UTF-8" standalone="yes"?>
<Relationships xmlns="http://schemas.openxmlformats.org/package/2006/relationships"><Relationship Id="rId3" Type="http://schemas.openxmlformats.org/officeDocument/2006/relationships/chart" Target="../charts/chart8.xml" /><Relationship Id="rId2" Type="http://schemas.openxmlformats.org/officeDocument/2006/relationships/chart" Target="../charts/chart7.xml" /><Relationship Id="rId1" Type="http://schemas.openxmlformats.org/officeDocument/2006/relationships/slideLayout" Target="../slideLayouts/slideLayout4.xml" /></Relationships>
</file>

<file path=ppt/slides/_rels/slide31.xml.rels><?xml version="1.0" encoding="UTF-8" standalone="yes"?>
<Relationships xmlns="http://schemas.openxmlformats.org/package/2006/relationships"><Relationship Id="rId2" Type="http://schemas.openxmlformats.org/officeDocument/2006/relationships/chart" Target="../charts/chart9.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jpeg" /><Relationship Id="rId1" Type="http://schemas.openxmlformats.org/officeDocument/2006/relationships/slideLayout" Target="../slideLayouts/slideLayout1.xml" /><Relationship Id="rId5" Type="http://schemas.openxmlformats.org/officeDocument/2006/relationships/image" Target="../media/image12.png" /><Relationship Id="rId4" Type="http://schemas.microsoft.com/office/2007/relationships/hdphoto" Target="../media/hdphoto1.wdp"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2" Type="http://schemas.openxmlformats.org/officeDocument/2006/relationships/chart" Target="../charts/chart2.xml"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hyperlink" Target="http://www.worldstopexports.com/jewelry-exports-country/" TargetMode="External" /><Relationship Id="rId2" Type="http://schemas.openxmlformats.org/officeDocument/2006/relationships/hyperlink" Target="http://www.worldstopexports.com/diamond-exports-country/" TargetMode="External" /><Relationship Id="rId1" Type="http://schemas.openxmlformats.org/officeDocument/2006/relationships/slideLayout" Target="../slideLayouts/slideLayout4.xml" /><Relationship Id="rId4" Type="http://schemas.openxmlformats.org/officeDocument/2006/relationships/hyperlink" Target="http://www.worldstopexports.com/refined-oil-exports-by-country/"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1EEA811-0D61-49B6-AE90-2D9F44B30F2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INDIA’S CURRENT ACCOUNT DEFICIT (2016-2021)</a:t>
            </a:r>
          </a:p>
        </p:txBody>
      </p:sp>
    </p:spTree>
    <p:extLst>
      <p:ext uri="{BB962C8B-B14F-4D97-AF65-F5344CB8AC3E}">
        <p14:creationId xmlns:p14="http://schemas.microsoft.com/office/powerpoint/2010/main" val="3762463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625D386B-5150-4027-8578-4FD8EFB6B66C}"/>
              </a:ext>
            </a:extLst>
          </p:cNvPr>
          <p:cNvGraphicFramePr/>
          <p:nvPr>
            <p:extLst>
              <p:ext uri="{D42A27DB-BD31-4B8C-83A1-F6EECF244321}">
                <p14:modId xmlns:p14="http://schemas.microsoft.com/office/powerpoint/2010/main" val="726910022"/>
              </p:ext>
            </p:extLst>
          </p:nvPr>
        </p:nvGraphicFramePr>
        <p:xfrm>
          <a:off x="6130925" y="1825625"/>
          <a:ext cx="5221288"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57DC013B-08E2-4274-ACE3-A923EBFB4465}"/>
              </a:ext>
            </a:extLst>
          </p:cNvPr>
          <p:cNvSpPr>
            <a:spLocks noGrp="1"/>
          </p:cNvSpPr>
          <p:nvPr>
            <p:ph type="title"/>
          </p:nvPr>
        </p:nvSpPr>
        <p:spPr>
          <a:xfrm>
            <a:off x="838200" y="365125"/>
            <a:ext cx="10515600" cy="1325563"/>
          </a:xfrm>
        </p:spPr>
        <p:txBody>
          <a:bodyPr>
            <a:normAutofit/>
          </a:bodyPr>
          <a:lstStyle/>
          <a:p>
            <a:r>
              <a:rPr lang="en-IN"/>
              <a:t>India’s major trading partners</a:t>
            </a:r>
            <a:br>
              <a:rPr lang="en-IN"/>
            </a:br>
            <a:endParaRPr lang="en-IN"/>
          </a:p>
        </p:txBody>
      </p:sp>
      <p:graphicFrame>
        <p:nvGraphicFramePr>
          <p:cNvPr id="6" name="Content Placeholder 5">
            <a:extLst>
              <a:ext uri="{FF2B5EF4-FFF2-40B4-BE49-F238E27FC236}">
                <a16:creationId xmlns:a16="http://schemas.microsoft.com/office/drawing/2014/main" id="{B720C52A-CBCD-412E-8D17-9AC32E102413}"/>
              </a:ext>
            </a:extLst>
          </p:cNvPr>
          <p:cNvGraphicFramePr>
            <a:graphicFrameLocks noGrp="1"/>
          </p:cNvGraphicFramePr>
          <p:nvPr>
            <p:ph idx="1"/>
            <p:extLst>
              <p:ext uri="{D42A27DB-BD31-4B8C-83A1-F6EECF244321}">
                <p14:modId xmlns:p14="http://schemas.microsoft.com/office/powerpoint/2010/main" val="3204752231"/>
              </p:ext>
            </p:extLst>
          </p:nvPr>
        </p:nvGraphicFramePr>
        <p:xfrm>
          <a:off x="838200" y="1825625"/>
          <a:ext cx="5221288"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267001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B8FE-F680-43EA-A1B6-188EAA3F7589}"/>
              </a:ext>
            </a:extLst>
          </p:cNvPr>
          <p:cNvSpPr>
            <a:spLocks noGrp="1"/>
          </p:cNvSpPr>
          <p:nvPr>
            <p:ph type="title"/>
          </p:nvPr>
        </p:nvSpPr>
        <p:spPr>
          <a:xfrm>
            <a:off x="839788" y="0"/>
            <a:ext cx="10515600" cy="823913"/>
          </a:xfrm>
        </p:spPr>
        <p:txBody>
          <a:bodyPr>
            <a:normAutofit/>
          </a:bodyPr>
          <a:lstStyle/>
          <a:p>
            <a:pPr algn="ctr"/>
            <a:r>
              <a:rPr lang="en-IN" sz="4600" dirty="0">
                <a:solidFill>
                  <a:srgbClr val="FF0000"/>
                </a:solidFill>
              </a:rPr>
              <a:t>India’s trade basket</a:t>
            </a:r>
          </a:p>
        </p:txBody>
      </p:sp>
      <p:sp>
        <p:nvSpPr>
          <p:cNvPr id="3" name="Text Placeholder 2">
            <a:extLst>
              <a:ext uri="{FF2B5EF4-FFF2-40B4-BE49-F238E27FC236}">
                <a16:creationId xmlns:a16="http://schemas.microsoft.com/office/drawing/2014/main" id="{FDD5BEBD-0DE5-4901-8793-4C443FFB4CF6}"/>
              </a:ext>
            </a:extLst>
          </p:cNvPr>
          <p:cNvSpPr>
            <a:spLocks noGrp="1"/>
          </p:cNvSpPr>
          <p:nvPr>
            <p:ph type="body" idx="1"/>
          </p:nvPr>
        </p:nvSpPr>
        <p:spPr/>
        <p:txBody>
          <a:bodyPr>
            <a:normAutofit fontScale="25000" lnSpcReduction="20000"/>
          </a:bodyPr>
          <a:lstStyle/>
          <a:p>
            <a:endParaRPr lang="en-IN" dirty="0"/>
          </a:p>
        </p:txBody>
      </p:sp>
      <p:graphicFrame>
        <p:nvGraphicFramePr>
          <p:cNvPr id="9" name="Content Placeholder 8">
            <a:extLst>
              <a:ext uri="{FF2B5EF4-FFF2-40B4-BE49-F238E27FC236}">
                <a16:creationId xmlns:a16="http://schemas.microsoft.com/office/drawing/2014/main" id="{0C69AF68-E65A-4474-A26E-D66076624B2A}"/>
              </a:ext>
            </a:extLst>
          </p:cNvPr>
          <p:cNvGraphicFramePr>
            <a:graphicFrameLocks noGrp="1"/>
          </p:cNvGraphicFramePr>
          <p:nvPr>
            <p:ph sz="half" idx="2"/>
            <p:extLst>
              <p:ext uri="{D42A27DB-BD31-4B8C-83A1-F6EECF244321}">
                <p14:modId xmlns:p14="http://schemas.microsoft.com/office/powerpoint/2010/main" val="2020561810"/>
              </p:ext>
            </p:extLst>
          </p:nvPr>
        </p:nvGraphicFramePr>
        <p:xfrm>
          <a:off x="0" y="1377386"/>
          <a:ext cx="5547792" cy="533592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a:extLst>
              <a:ext uri="{FF2B5EF4-FFF2-40B4-BE49-F238E27FC236}">
                <a16:creationId xmlns:a16="http://schemas.microsoft.com/office/drawing/2014/main" id="{C79C168C-1EC0-4E78-9AE7-33AC0965EDBB}"/>
              </a:ext>
            </a:extLst>
          </p:cNvPr>
          <p:cNvSpPr>
            <a:spLocks noGrp="1"/>
          </p:cNvSpPr>
          <p:nvPr>
            <p:ph type="body" sz="quarter" idx="3"/>
          </p:nvPr>
        </p:nvSpPr>
        <p:spPr>
          <a:xfrm>
            <a:off x="6172200" y="1681163"/>
            <a:ext cx="5183188" cy="45719"/>
          </a:xfrm>
        </p:spPr>
        <p:txBody>
          <a:bodyPr>
            <a:normAutofit fontScale="25000" lnSpcReduction="20000"/>
          </a:bodyPr>
          <a:lstStyle/>
          <a:p>
            <a:endParaRPr lang="en-IN" dirty="0"/>
          </a:p>
        </p:txBody>
      </p:sp>
      <p:graphicFrame>
        <p:nvGraphicFramePr>
          <p:cNvPr id="15" name="Content Placeholder 14">
            <a:extLst>
              <a:ext uri="{FF2B5EF4-FFF2-40B4-BE49-F238E27FC236}">
                <a16:creationId xmlns:a16="http://schemas.microsoft.com/office/drawing/2014/main" id="{D9F0F412-0962-4310-AE0A-3634A23B3DA7}"/>
              </a:ext>
            </a:extLst>
          </p:cNvPr>
          <p:cNvGraphicFramePr>
            <a:graphicFrameLocks noGrp="1"/>
          </p:cNvGraphicFramePr>
          <p:nvPr>
            <p:ph sz="quarter" idx="4"/>
            <p:extLst>
              <p:ext uri="{D42A27DB-BD31-4B8C-83A1-F6EECF244321}">
                <p14:modId xmlns:p14="http://schemas.microsoft.com/office/powerpoint/2010/main" val="1857077596"/>
              </p:ext>
            </p:extLst>
          </p:nvPr>
        </p:nvGraphicFramePr>
        <p:xfrm>
          <a:off x="6172200" y="1585732"/>
          <a:ext cx="5807596" cy="5127583"/>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E3FBD527-A972-4B71-89BF-7F9C6926920F}"/>
              </a:ext>
            </a:extLst>
          </p:cNvPr>
          <p:cNvCxnSpPr>
            <a:cxnSpLocks/>
          </p:cNvCxnSpPr>
          <p:nvPr/>
        </p:nvCxnSpPr>
        <p:spPr>
          <a:xfrm flipV="1">
            <a:off x="0" y="868681"/>
            <a:ext cx="12192000" cy="457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38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E293E0-11EE-43EA-B114-85E65CCFD21B}"/>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6000" kern="1200" dirty="0">
                <a:solidFill>
                  <a:srgbClr val="FFFFFF"/>
                </a:solidFill>
                <a:latin typeface="+mj-lt"/>
                <a:ea typeface="+mj-ea"/>
                <a:cs typeface="+mj-cs"/>
              </a:rPr>
              <a:t>MERCHANDISE</a:t>
            </a: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589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7A2E9-D4CE-45E3-B107-E1EE55CB080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Merchandise exports</a:t>
            </a:r>
          </a:p>
        </p:txBody>
      </p:sp>
      <p:graphicFrame>
        <p:nvGraphicFramePr>
          <p:cNvPr id="4" name="Table 4">
            <a:extLst>
              <a:ext uri="{FF2B5EF4-FFF2-40B4-BE49-F238E27FC236}">
                <a16:creationId xmlns:a16="http://schemas.microsoft.com/office/drawing/2014/main" id="{898304D2-1878-4419-9CC3-C9A2C4D24769}"/>
              </a:ext>
            </a:extLst>
          </p:cNvPr>
          <p:cNvGraphicFramePr>
            <a:graphicFrameLocks noGrp="1"/>
          </p:cNvGraphicFramePr>
          <p:nvPr>
            <p:ph idx="1"/>
            <p:extLst>
              <p:ext uri="{D42A27DB-BD31-4B8C-83A1-F6EECF244321}">
                <p14:modId xmlns:p14="http://schemas.microsoft.com/office/powerpoint/2010/main" val="4148608672"/>
              </p:ext>
            </p:extLst>
          </p:nvPr>
        </p:nvGraphicFramePr>
        <p:xfrm>
          <a:off x="409048" y="1525348"/>
          <a:ext cx="10905070" cy="3553665"/>
        </p:xfrm>
        <a:graphic>
          <a:graphicData uri="http://schemas.openxmlformats.org/drawingml/2006/table">
            <a:tbl>
              <a:tblPr firstRow="1" bandCol="1">
                <a:tableStyleId>{93296810-A885-4BE3-A3E7-6D5BEEA58F35}</a:tableStyleId>
              </a:tblPr>
              <a:tblGrid>
                <a:gridCol w="1369988">
                  <a:extLst>
                    <a:ext uri="{9D8B030D-6E8A-4147-A177-3AD203B41FA5}">
                      <a16:colId xmlns:a16="http://schemas.microsoft.com/office/drawing/2014/main" val="3864196287"/>
                    </a:ext>
                  </a:extLst>
                </a:gridCol>
                <a:gridCol w="1277733">
                  <a:extLst>
                    <a:ext uri="{9D8B030D-6E8A-4147-A177-3AD203B41FA5}">
                      <a16:colId xmlns:a16="http://schemas.microsoft.com/office/drawing/2014/main" val="1459928187"/>
                    </a:ext>
                  </a:extLst>
                </a:gridCol>
                <a:gridCol w="804926">
                  <a:extLst>
                    <a:ext uri="{9D8B030D-6E8A-4147-A177-3AD203B41FA5}">
                      <a16:colId xmlns:a16="http://schemas.microsoft.com/office/drawing/2014/main" val="822781740"/>
                    </a:ext>
                  </a:extLst>
                </a:gridCol>
                <a:gridCol w="1892267">
                  <a:extLst>
                    <a:ext uri="{9D8B030D-6E8A-4147-A177-3AD203B41FA5}">
                      <a16:colId xmlns:a16="http://schemas.microsoft.com/office/drawing/2014/main" val="235460859"/>
                    </a:ext>
                  </a:extLst>
                </a:gridCol>
                <a:gridCol w="1942719">
                  <a:extLst>
                    <a:ext uri="{9D8B030D-6E8A-4147-A177-3AD203B41FA5}">
                      <a16:colId xmlns:a16="http://schemas.microsoft.com/office/drawing/2014/main" val="2508265388"/>
                    </a:ext>
                  </a:extLst>
                </a:gridCol>
                <a:gridCol w="1381520">
                  <a:extLst>
                    <a:ext uri="{9D8B030D-6E8A-4147-A177-3AD203B41FA5}">
                      <a16:colId xmlns:a16="http://schemas.microsoft.com/office/drawing/2014/main" val="2712203202"/>
                    </a:ext>
                  </a:extLst>
                </a:gridCol>
                <a:gridCol w="1281077">
                  <a:extLst>
                    <a:ext uri="{9D8B030D-6E8A-4147-A177-3AD203B41FA5}">
                      <a16:colId xmlns:a16="http://schemas.microsoft.com/office/drawing/2014/main" val="1067785672"/>
                    </a:ext>
                  </a:extLst>
                </a:gridCol>
                <a:gridCol w="954840">
                  <a:extLst>
                    <a:ext uri="{9D8B030D-6E8A-4147-A177-3AD203B41FA5}">
                      <a16:colId xmlns:a16="http://schemas.microsoft.com/office/drawing/2014/main" val="1774819655"/>
                    </a:ext>
                  </a:extLst>
                </a:gridCol>
              </a:tblGrid>
              <a:tr h="1361685">
                <a:tc>
                  <a:txBody>
                    <a:bodyPr/>
                    <a:lstStyle/>
                    <a:p>
                      <a:r>
                        <a:rPr lang="en-IN" sz="1600" dirty="0"/>
                        <a:t>  FINANCIAL</a:t>
                      </a:r>
                    </a:p>
                    <a:p>
                      <a:r>
                        <a:rPr lang="en-IN" sz="1600" dirty="0"/>
                        <a:t>   YEAR</a:t>
                      </a:r>
                    </a:p>
                  </a:txBody>
                  <a:tcPr marL="83030" marR="83030" marT="41515" marB="41515"/>
                </a:tc>
                <a:tc>
                  <a:txBody>
                    <a:bodyPr/>
                    <a:lstStyle/>
                    <a:p>
                      <a:r>
                        <a:rPr lang="en-IN" sz="1600" dirty="0"/>
                        <a:t>OIL EXPORTS</a:t>
                      </a:r>
                    </a:p>
                    <a:p>
                      <a:r>
                        <a:rPr lang="en-IN" sz="1600" dirty="0"/>
                        <a:t> (US BN$)</a:t>
                      </a:r>
                    </a:p>
                  </a:txBody>
                  <a:tcPr marL="83030" marR="83030" marT="41515" marB="41515"/>
                </a:tc>
                <a:tc>
                  <a:txBody>
                    <a:bodyPr/>
                    <a:lstStyle/>
                    <a:p>
                      <a:r>
                        <a:rPr lang="en-IN" sz="1600" dirty="0"/>
                        <a:t>%OIL</a:t>
                      </a:r>
                    </a:p>
                  </a:txBody>
                  <a:tcPr marL="83030" marR="83030" marT="41515" marB="41515"/>
                </a:tc>
                <a:tc>
                  <a:txBody>
                    <a:bodyPr/>
                    <a:lstStyle/>
                    <a:p>
                      <a:r>
                        <a:rPr lang="en-IN" sz="1600" dirty="0"/>
                        <a:t>JEWELLERY&amp;GEMS</a:t>
                      </a:r>
                    </a:p>
                    <a:p>
                      <a:r>
                        <a:rPr lang="en-IN" sz="1600" dirty="0"/>
                        <a:t>(US BN$)</a:t>
                      </a:r>
                    </a:p>
                  </a:txBody>
                  <a:tcPr marL="83030" marR="83030" marT="41515" marB="41515"/>
                </a:tc>
                <a:tc>
                  <a:txBody>
                    <a:bodyPr/>
                    <a:lstStyle/>
                    <a:p>
                      <a:r>
                        <a:rPr lang="en-IN" sz="1600"/>
                        <a:t>%JEWLLERY&amp;GEMS</a:t>
                      </a:r>
                    </a:p>
                  </a:txBody>
                  <a:tcPr marL="83030" marR="83030" marT="41515" marB="41515"/>
                </a:tc>
                <a:tc>
                  <a:txBody>
                    <a:bodyPr/>
                    <a:lstStyle/>
                    <a:p>
                      <a:r>
                        <a:rPr lang="en-IN" sz="1600" dirty="0"/>
                        <a:t>NON-OIL NON-JEWELLERY</a:t>
                      </a:r>
                    </a:p>
                    <a:p>
                      <a:r>
                        <a:rPr lang="en-IN" sz="1600" dirty="0"/>
                        <a:t>(US BN$) </a:t>
                      </a:r>
                    </a:p>
                  </a:txBody>
                  <a:tcPr marL="83030" marR="83030" marT="41515" marB="415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a:t>%NON-OIL NON-JEWELLERY </a:t>
                      </a:r>
                    </a:p>
                    <a:p>
                      <a:endParaRPr lang="en-IN" sz="1600"/>
                    </a:p>
                  </a:txBody>
                  <a:tcPr marL="83030" marR="83030" marT="41515" marB="41515"/>
                </a:tc>
                <a:tc>
                  <a:txBody>
                    <a:bodyPr/>
                    <a:lstStyle/>
                    <a:p>
                      <a:r>
                        <a:rPr lang="en-IN" sz="1600" dirty="0"/>
                        <a:t>TOTAL</a:t>
                      </a:r>
                    </a:p>
                    <a:p>
                      <a:r>
                        <a:rPr lang="en-IN" sz="1600" dirty="0"/>
                        <a:t>(US BN$)</a:t>
                      </a:r>
                    </a:p>
                  </a:txBody>
                  <a:tcPr marL="83030" marR="83030" marT="41515" marB="41515"/>
                </a:tc>
                <a:extLst>
                  <a:ext uri="{0D108BD9-81ED-4DB2-BD59-A6C34878D82A}">
                    <a16:rowId xmlns:a16="http://schemas.microsoft.com/office/drawing/2014/main" val="1100287327"/>
                  </a:ext>
                </a:extLst>
              </a:tr>
              <a:tr h="365330">
                <a:tc>
                  <a:txBody>
                    <a:bodyPr/>
                    <a:lstStyle/>
                    <a:p>
                      <a:r>
                        <a:rPr lang="en-IN" sz="1600"/>
                        <a:t>2015-2016</a:t>
                      </a:r>
                    </a:p>
                  </a:txBody>
                  <a:tcPr marL="83030" marR="83030" marT="41515" marB="41515"/>
                </a:tc>
                <a:tc>
                  <a:txBody>
                    <a:bodyPr/>
                    <a:lstStyle/>
                    <a:p>
                      <a:r>
                        <a:rPr lang="en-IN" sz="1600"/>
                        <a:t>30</a:t>
                      </a:r>
                    </a:p>
                  </a:txBody>
                  <a:tcPr marL="83030" marR="83030" marT="41515" marB="41515"/>
                </a:tc>
                <a:tc>
                  <a:txBody>
                    <a:bodyPr/>
                    <a:lstStyle/>
                    <a:p>
                      <a:r>
                        <a:rPr lang="en-IN" sz="1600" dirty="0"/>
                        <a:t>11.4</a:t>
                      </a:r>
                    </a:p>
                  </a:txBody>
                  <a:tcPr marL="83030" marR="83030" marT="41515" marB="41515"/>
                </a:tc>
                <a:tc>
                  <a:txBody>
                    <a:bodyPr/>
                    <a:lstStyle/>
                    <a:p>
                      <a:r>
                        <a:rPr lang="en-IN" sz="1600"/>
                        <a:t>39.29</a:t>
                      </a:r>
                    </a:p>
                  </a:txBody>
                  <a:tcPr marL="83030" marR="83030" marT="41515" marB="41515"/>
                </a:tc>
                <a:tc>
                  <a:txBody>
                    <a:bodyPr/>
                    <a:lstStyle/>
                    <a:p>
                      <a:r>
                        <a:rPr lang="en-IN" sz="1600"/>
                        <a:t>14.99</a:t>
                      </a:r>
                    </a:p>
                  </a:txBody>
                  <a:tcPr marL="83030" marR="83030" marT="41515" marB="41515"/>
                </a:tc>
                <a:tc>
                  <a:txBody>
                    <a:bodyPr/>
                    <a:lstStyle/>
                    <a:p>
                      <a:r>
                        <a:rPr lang="en-IN" sz="1600"/>
                        <a:t>192.71</a:t>
                      </a:r>
                    </a:p>
                  </a:txBody>
                  <a:tcPr marL="83030" marR="83030" marT="41515" marB="41515"/>
                </a:tc>
                <a:tc>
                  <a:txBody>
                    <a:bodyPr/>
                    <a:lstStyle/>
                    <a:p>
                      <a:r>
                        <a:rPr lang="en-IN" sz="1600" dirty="0"/>
                        <a:t>73</a:t>
                      </a:r>
                    </a:p>
                  </a:txBody>
                  <a:tcPr marL="83030" marR="83030" marT="41515" marB="41515"/>
                </a:tc>
                <a:tc>
                  <a:txBody>
                    <a:bodyPr/>
                    <a:lstStyle/>
                    <a:p>
                      <a:r>
                        <a:rPr lang="en-IN" sz="1600"/>
                        <a:t>262</a:t>
                      </a:r>
                    </a:p>
                  </a:txBody>
                  <a:tcPr marL="83030" marR="83030" marT="41515" marB="41515"/>
                </a:tc>
                <a:extLst>
                  <a:ext uri="{0D108BD9-81ED-4DB2-BD59-A6C34878D82A}">
                    <a16:rowId xmlns:a16="http://schemas.microsoft.com/office/drawing/2014/main" val="3795431981"/>
                  </a:ext>
                </a:extLst>
              </a:tr>
              <a:tr h="365330">
                <a:tc>
                  <a:txBody>
                    <a:bodyPr/>
                    <a:lstStyle/>
                    <a:p>
                      <a:r>
                        <a:rPr lang="en-IN" sz="1600"/>
                        <a:t>2016-2017</a:t>
                      </a:r>
                    </a:p>
                  </a:txBody>
                  <a:tcPr marL="83030" marR="83030" marT="41515" marB="41515"/>
                </a:tc>
                <a:tc>
                  <a:txBody>
                    <a:bodyPr/>
                    <a:lstStyle/>
                    <a:p>
                      <a:r>
                        <a:rPr lang="en-IN" sz="1600"/>
                        <a:t>31.1</a:t>
                      </a:r>
                    </a:p>
                  </a:txBody>
                  <a:tcPr marL="83030" marR="83030" marT="41515" marB="41515"/>
                </a:tc>
                <a:tc>
                  <a:txBody>
                    <a:bodyPr/>
                    <a:lstStyle/>
                    <a:p>
                      <a:r>
                        <a:rPr lang="en-IN" sz="1600"/>
                        <a:t>11.2</a:t>
                      </a:r>
                    </a:p>
                  </a:txBody>
                  <a:tcPr marL="83030" marR="83030" marT="41515" marB="41515"/>
                </a:tc>
                <a:tc>
                  <a:txBody>
                    <a:bodyPr/>
                    <a:lstStyle/>
                    <a:p>
                      <a:r>
                        <a:rPr lang="en-IN" sz="1600"/>
                        <a:t>43.2</a:t>
                      </a:r>
                    </a:p>
                  </a:txBody>
                  <a:tcPr marL="83030" marR="83030" marT="41515" marB="41515"/>
                </a:tc>
                <a:tc>
                  <a:txBody>
                    <a:bodyPr/>
                    <a:lstStyle/>
                    <a:p>
                      <a:r>
                        <a:rPr lang="en-IN" sz="1600"/>
                        <a:t>15.65</a:t>
                      </a:r>
                    </a:p>
                  </a:txBody>
                  <a:tcPr marL="83030" marR="83030" marT="41515" marB="41515"/>
                </a:tc>
                <a:tc>
                  <a:txBody>
                    <a:bodyPr/>
                    <a:lstStyle/>
                    <a:p>
                      <a:r>
                        <a:rPr lang="en-IN" sz="1600"/>
                        <a:t>201.7</a:t>
                      </a:r>
                    </a:p>
                  </a:txBody>
                  <a:tcPr marL="83030" marR="83030" marT="41515" marB="41515"/>
                </a:tc>
                <a:tc>
                  <a:txBody>
                    <a:bodyPr/>
                    <a:lstStyle/>
                    <a:p>
                      <a:r>
                        <a:rPr lang="en-IN" sz="1600"/>
                        <a:t>73.07</a:t>
                      </a:r>
                    </a:p>
                  </a:txBody>
                  <a:tcPr marL="83030" marR="83030" marT="41515" marB="41515"/>
                </a:tc>
                <a:tc>
                  <a:txBody>
                    <a:bodyPr/>
                    <a:lstStyle/>
                    <a:p>
                      <a:r>
                        <a:rPr lang="en-IN" sz="1600"/>
                        <a:t>276</a:t>
                      </a:r>
                    </a:p>
                  </a:txBody>
                  <a:tcPr marL="83030" marR="83030" marT="41515" marB="41515"/>
                </a:tc>
                <a:extLst>
                  <a:ext uri="{0D108BD9-81ED-4DB2-BD59-A6C34878D82A}">
                    <a16:rowId xmlns:a16="http://schemas.microsoft.com/office/drawing/2014/main" val="360462488"/>
                  </a:ext>
                </a:extLst>
              </a:tr>
              <a:tr h="365330">
                <a:tc>
                  <a:txBody>
                    <a:bodyPr/>
                    <a:lstStyle/>
                    <a:p>
                      <a:r>
                        <a:rPr lang="en-IN" sz="1600"/>
                        <a:t>2017-2018</a:t>
                      </a:r>
                    </a:p>
                  </a:txBody>
                  <a:tcPr marL="83030" marR="83030" marT="41515" marB="41515"/>
                </a:tc>
                <a:tc>
                  <a:txBody>
                    <a:bodyPr/>
                    <a:lstStyle/>
                    <a:p>
                      <a:r>
                        <a:rPr lang="en-IN" sz="1600"/>
                        <a:t>34.9</a:t>
                      </a:r>
                    </a:p>
                  </a:txBody>
                  <a:tcPr marL="83030" marR="83030" marT="41515" marB="41515"/>
                </a:tc>
                <a:tc>
                  <a:txBody>
                    <a:bodyPr/>
                    <a:lstStyle/>
                    <a:p>
                      <a:r>
                        <a:rPr lang="en-IN" sz="1600"/>
                        <a:t>11.5</a:t>
                      </a:r>
                    </a:p>
                  </a:txBody>
                  <a:tcPr marL="83030" marR="83030" marT="41515" marB="41515"/>
                </a:tc>
                <a:tc>
                  <a:txBody>
                    <a:bodyPr/>
                    <a:lstStyle/>
                    <a:p>
                      <a:r>
                        <a:rPr lang="en-IN" sz="1600"/>
                        <a:t>41.54</a:t>
                      </a:r>
                    </a:p>
                  </a:txBody>
                  <a:tcPr marL="83030" marR="83030" marT="41515" marB="41515"/>
                </a:tc>
                <a:tc>
                  <a:txBody>
                    <a:bodyPr/>
                    <a:lstStyle/>
                    <a:p>
                      <a:r>
                        <a:rPr lang="en-IN" sz="1600" dirty="0"/>
                        <a:t>13.7</a:t>
                      </a:r>
                    </a:p>
                  </a:txBody>
                  <a:tcPr marL="83030" marR="83030" marT="41515" marB="41515"/>
                </a:tc>
                <a:tc>
                  <a:txBody>
                    <a:bodyPr/>
                    <a:lstStyle/>
                    <a:p>
                      <a:r>
                        <a:rPr lang="en-IN" sz="1600"/>
                        <a:t>226.56</a:t>
                      </a:r>
                    </a:p>
                  </a:txBody>
                  <a:tcPr marL="83030" marR="83030" marT="41515" marB="41515"/>
                </a:tc>
                <a:tc>
                  <a:txBody>
                    <a:bodyPr/>
                    <a:lstStyle/>
                    <a:p>
                      <a:r>
                        <a:rPr lang="en-IN" sz="1600"/>
                        <a:t>74.77</a:t>
                      </a:r>
                    </a:p>
                  </a:txBody>
                  <a:tcPr marL="83030" marR="83030" marT="41515" marB="41515"/>
                </a:tc>
                <a:tc>
                  <a:txBody>
                    <a:bodyPr/>
                    <a:lstStyle/>
                    <a:p>
                      <a:r>
                        <a:rPr lang="en-IN" sz="1600"/>
                        <a:t>303</a:t>
                      </a:r>
                    </a:p>
                  </a:txBody>
                  <a:tcPr marL="83030" marR="83030" marT="41515" marB="41515"/>
                </a:tc>
                <a:extLst>
                  <a:ext uri="{0D108BD9-81ED-4DB2-BD59-A6C34878D82A}">
                    <a16:rowId xmlns:a16="http://schemas.microsoft.com/office/drawing/2014/main" val="2581957167"/>
                  </a:ext>
                </a:extLst>
              </a:tr>
              <a:tr h="365330">
                <a:tc>
                  <a:txBody>
                    <a:bodyPr/>
                    <a:lstStyle/>
                    <a:p>
                      <a:r>
                        <a:rPr lang="en-IN" sz="1600"/>
                        <a:t>2018-2019</a:t>
                      </a:r>
                    </a:p>
                  </a:txBody>
                  <a:tcPr marL="83030" marR="83030" marT="41515" marB="41515"/>
                </a:tc>
                <a:tc>
                  <a:txBody>
                    <a:bodyPr/>
                    <a:lstStyle/>
                    <a:p>
                      <a:r>
                        <a:rPr lang="en-IN" sz="1600"/>
                        <a:t>46.5</a:t>
                      </a:r>
                    </a:p>
                  </a:txBody>
                  <a:tcPr marL="83030" marR="83030" marT="41515" marB="41515"/>
                </a:tc>
                <a:tc>
                  <a:txBody>
                    <a:bodyPr/>
                    <a:lstStyle/>
                    <a:p>
                      <a:r>
                        <a:rPr lang="en-IN" sz="1600"/>
                        <a:t>14</a:t>
                      </a:r>
                    </a:p>
                  </a:txBody>
                  <a:tcPr marL="83030" marR="83030" marT="41515" marB="41515"/>
                </a:tc>
                <a:tc>
                  <a:txBody>
                    <a:bodyPr/>
                    <a:lstStyle/>
                    <a:p>
                      <a:r>
                        <a:rPr lang="en-IN" sz="1600"/>
                        <a:t>40.19</a:t>
                      </a:r>
                    </a:p>
                  </a:txBody>
                  <a:tcPr marL="83030" marR="83030" marT="41515" marB="41515"/>
                </a:tc>
                <a:tc>
                  <a:txBody>
                    <a:bodyPr/>
                    <a:lstStyle/>
                    <a:p>
                      <a:r>
                        <a:rPr lang="en-IN" sz="1600"/>
                        <a:t>12.17</a:t>
                      </a:r>
                    </a:p>
                  </a:txBody>
                  <a:tcPr marL="83030" marR="83030" marT="41515" marB="41515"/>
                </a:tc>
                <a:tc>
                  <a:txBody>
                    <a:bodyPr/>
                    <a:lstStyle/>
                    <a:p>
                      <a:r>
                        <a:rPr lang="en-IN" sz="1600"/>
                        <a:t>243.31</a:t>
                      </a:r>
                    </a:p>
                  </a:txBody>
                  <a:tcPr marL="83030" marR="83030" marT="41515" marB="41515"/>
                </a:tc>
                <a:tc>
                  <a:txBody>
                    <a:bodyPr/>
                    <a:lstStyle/>
                    <a:p>
                      <a:r>
                        <a:rPr lang="en-IN" sz="1600"/>
                        <a:t>73.7</a:t>
                      </a:r>
                    </a:p>
                  </a:txBody>
                  <a:tcPr marL="83030" marR="83030" marT="41515" marB="41515"/>
                </a:tc>
                <a:tc>
                  <a:txBody>
                    <a:bodyPr/>
                    <a:lstStyle/>
                    <a:p>
                      <a:r>
                        <a:rPr lang="en-IN" sz="1600"/>
                        <a:t>330</a:t>
                      </a:r>
                    </a:p>
                  </a:txBody>
                  <a:tcPr marL="83030" marR="83030" marT="41515" marB="41515"/>
                </a:tc>
                <a:extLst>
                  <a:ext uri="{0D108BD9-81ED-4DB2-BD59-A6C34878D82A}">
                    <a16:rowId xmlns:a16="http://schemas.microsoft.com/office/drawing/2014/main" val="2351325340"/>
                  </a:ext>
                </a:extLst>
              </a:tr>
              <a:tr h="365330">
                <a:tc>
                  <a:txBody>
                    <a:bodyPr/>
                    <a:lstStyle/>
                    <a:p>
                      <a:r>
                        <a:rPr lang="en-IN" sz="1600"/>
                        <a:t>2019-2020</a:t>
                      </a:r>
                    </a:p>
                  </a:txBody>
                  <a:tcPr marL="83030" marR="83030" marT="41515" marB="41515"/>
                </a:tc>
                <a:tc>
                  <a:txBody>
                    <a:bodyPr/>
                    <a:lstStyle/>
                    <a:p>
                      <a:r>
                        <a:rPr lang="en-IN" sz="1600"/>
                        <a:t>41.2</a:t>
                      </a:r>
                    </a:p>
                  </a:txBody>
                  <a:tcPr marL="83030" marR="83030" marT="41515" marB="41515"/>
                </a:tc>
                <a:tc>
                  <a:txBody>
                    <a:bodyPr/>
                    <a:lstStyle/>
                    <a:p>
                      <a:r>
                        <a:rPr lang="en-IN" sz="1600"/>
                        <a:t>13.1</a:t>
                      </a:r>
                    </a:p>
                  </a:txBody>
                  <a:tcPr marL="83030" marR="83030" marT="41515" marB="41515"/>
                </a:tc>
                <a:tc>
                  <a:txBody>
                    <a:bodyPr/>
                    <a:lstStyle/>
                    <a:p>
                      <a:r>
                        <a:rPr lang="en-IN" sz="1600"/>
                        <a:t>35.89</a:t>
                      </a:r>
                    </a:p>
                  </a:txBody>
                  <a:tcPr marL="83030" marR="83030" marT="41515" marB="41515"/>
                </a:tc>
                <a:tc>
                  <a:txBody>
                    <a:bodyPr/>
                    <a:lstStyle/>
                    <a:p>
                      <a:r>
                        <a:rPr lang="en-IN" sz="1600"/>
                        <a:t>11.4</a:t>
                      </a:r>
                    </a:p>
                  </a:txBody>
                  <a:tcPr marL="83030" marR="83030" marT="41515" marB="41515"/>
                </a:tc>
                <a:tc>
                  <a:txBody>
                    <a:bodyPr/>
                    <a:lstStyle/>
                    <a:p>
                      <a:r>
                        <a:rPr lang="en-IN" sz="1600"/>
                        <a:t>235.91        </a:t>
                      </a:r>
                    </a:p>
                  </a:txBody>
                  <a:tcPr marL="83030" marR="83030" marT="41515" marB="41515"/>
                </a:tc>
                <a:tc>
                  <a:txBody>
                    <a:bodyPr/>
                    <a:lstStyle/>
                    <a:p>
                      <a:r>
                        <a:rPr lang="en-IN" sz="1600"/>
                        <a:t>75.37</a:t>
                      </a:r>
                    </a:p>
                  </a:txBody>
                  <a:tcPr marL="83030" marR="83030" marT="41515" marB="41515"/>
                </a:tc>
                <a:tc>
                  <a:txBody>
                    <a:bodyPr/>
                    <a:lstStyle/>
                    <a:p>
                      <a:r>
                        <a:rPr lang="en-IN" sz="1600"/>
                        <a:t>313</a:t>
                      </a:r>
                    </a:p>
                  </a:txBody>
                  <a:tcPr marL="83030" marR="83030" marT="41515" marB="41515"/>
                </a:tc>
                <a:extLst>
                  <a:ext uri="{0D108BD9-81ED-4DB2-BD59-A6C34878D82A}">
                    <a16:rowId xmlns:a16="http://schemas.microsoft.com/office/drawing/2014/main" val="544922978"/>
                  </a:ext>
                </a:extLst>
              </a:tr>
              <a:tr h="365330">
                <a:tc>
                  <a:txBody>
                    <a:bodyPr/>
                    <a:lstStyle/>
                    <a:p>
                      <a:r>
                        <a:rPr lang="en-IN" sz="1600"/>
                        <a:t>2020-2021</a:t>
                      </a:r>
                    </a:p>
                  </a:txBody>
                  <a:tcPr marL="83030" marR="83030" marT="41515" marB="41515"/>
                </a:tc>
                <a:tc>
                  <a:txBody>
                    <a:bodyPr/>
                    <a:lstStyle/>
                    <a:p>
                      <a:r>
                        <a:rPr lang="en-IN" sz="1600"/>
                        <a:t>26.9</a:t>
                      </a:r>
                    </a:p>
                  </a:txBody>
                  <a:tcPr marL="83030" marR="83030" marT="41515" marB="41515"/>
                </a:tc>
                <a:tc>
                  <a:txBody>
                    <a:bodyPr/>
                    <a:lstStyle/>
                    <a:p>
                      <a:r>
                        <a:rPr lang="en-IN" sz="1600"/>
                        <a:t>9.2</a:t>
                      </a:r>
                    </a:p>
                  </a:txBody>
                  <a:tcPr marL="83030" marR="83030" marT="41515" marB="41515"/>
                </a:tc>
                <a:tc>
                  <a:txBody>
                    <a:bodyPr/>
                    <a:lstStyle/>
                    <a:p>
                      <a:r>
                        <a:rPr lang="en-IN" sz="1600"/>
                        <a:t>26.1</a:t>
                      </a:r>
                    </a:p>
                  </a:txBody>
                  <a:tcPr marL="83030" marR="83030" marT="41515" marB="41515"/>
                </a:tc>
                <a:tc>
                  <a:txBody>
                    <a:bodyPr/>
                    <a:lstStyle/>
                    <a:p>
                      <a:r>
                        <a:rPr lang="en-IN" sz="1600"/>
                        <a:t>8.9</a:t>
                      </a:r>
                    </a:p>
                  </a:txBody>
                  <a:tcPr marL="83030" marR="83030" marT="41515" marB="41515"/>
                </a:tc>
                <a:tc>
                  <a:txBody>
                    <a:bodyPr/>
                    <a:lstStyle/>
                    <a:p>
                      <a:r>
                        <a:rPr lang="en-IN" sz="1600"/>
                        <a:t>2380.8</a:t>
                      </a:r>
                    </a:p>
                  </a:txBody>
                  <a:tcPr marL="83030" marR="83030" marT="41515" marB="41515"/>
                </a:tc>
                <a:tc>
                  <a:txBody>
                    <a:bodyPr/>
                    <a:lstStyle/>
                    <a:p>
                      <a:r>
                        <a:rPr lang="en-IN" sz="1600"/>
                        <a:t>81.7</a:t>
                      </a:r>
                    </a:p>
                  </a:txBody>
                  <a:tcPr marL="83030" marR="83030" marT="41515" marB="41515"/>
                </a:tc>
                <a:tc>
                  <a:txBody>
                    <a:bodyPr/>
                    <a:lstStyle/>
                    <a:p>
                      <a:r>
                        <a:rPr lang="en-IN" sz="1600" dirty="0"/>
                        <a:t>291.08</a:t>
                      </a:r>
                    </a:p>
                  </a:txBody>
                  <a:tcPr marL="83030" marR="83030" marT="41515" marB="41515"/>
                </a:tc>
                <a:extLst>
                  <a:ext uri="{0D108BD9-81ED-4DB2-BD59-A6C34878D82A}">
                    <a16:rowId xmlns:a16="http://schemas.microsoft.com/office/drawing/2014/main" val="2263626385"/>
                  </a:ext>
                </a:extLst>
              </a:tr>
            </a:tbl>
          </a:graphicData>
        </a:graphic>
      </p:graphicFrame>
      <p:sp>
        <p:nvSpPr>
          <p:cNvPr id="3" name="TextBox 2">
            <a:extLst>
              <a:ext uri="{FF2B5EF4-FFF2-40B4-BE49-F238E27FC236}">
                <a16:creationId xmlns:a16="http://schemas.microsoft.com/office/drawing/2014/main" id="{1E8AB954-AA41-443E-85B2-15714E003AF4}"/>
              </a:ext>
            </a:extLst>
          </p:cNvPr>
          <p:cNvSpPr txBox="1"/>
          <p:nvPr/>
        </p:nvSpPr>
        <p:spPr>
          <a:xfrm>
            <a:off x="698089" y="5291848"/>
            <a:ext cx="9566787"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India’s merchandise exports after peaking at US$ 330 billion in 2018-19, witnessed a contraction of 5.1% in 2019-20. It declined further by 7.1% in 2020-21.</a:t>
            </a:r>
          </a:p>
          <a:p>
            <a:pPr eaLnBrk="1" hangingPunct="1">
              <a:buFont typeface="Arial" panose="020B0604020202020204" pitchFamily="34" charset="0"/>
              <a:buChar char="•"/>
            </a:pPr>
            <a:r>
              <a:rPr lang="en-US" altLang="en-US" dirty="0">
                <a:latin typeface="Roboto" panose="02000000000000000000" pitchFamily="2" charset="0"/>
                <a:ea typeface="Roboto" panose="02000000000000000000" pitchFamily="2" charset="0"/>
              </a:rPr>
              <a:t>Petroleum products (Oil), valued at 26.9bn$, formed 9.2% of India’s total exports in FY21.</a:t>
            </a:r>
          </a:p>
          <a:p>
            <a:pPr eaLnBrk="1" hangingPunct="1">
              <a:buFont typeface="Arial" panose="020B0604020202020204" pitchFamily="34" charset="0"/>
              <a:buChar char="•"/>
            </a:pPr>
            <a:r>
              <a:rPr lang="en-US" altLang="en-US" dirty="0">
                <a:latin typeface="Roboto" panose="02000000000000000000" pitchFamily="2" charset="0"/>
                <a:ea typeface="Roboto" panose="02000000000000000000" pitchFamily="2" charset="0"/>
              </a:rPr>
              <a:t> Gems &amp; </a:t>
            </a:r>
            <a:r>
              <a:rPr lang="en-US" altLang="en-US" dirty="0" err="1">
                <a:latin typeface="Roboto" panose="02000000000000000000" pitchFamily="2" charset="0"/>
                <a:ea typeface="Roboto" panose="02000000000000000000" pitchFamily="2" charset="0"/>
              </a:rPr>
              <a:t>Jewellery</a:t>
            </a:r>
            <a:r>
              <a:rPr lang="en-US" altLang="en-US" dirty="0">
                <a:latin typeface="Roboto" panose="02000000000000000000" pitchFamily="2" charset="0"/>
                <a:ea typeface="Roboto" panose="02000000000000000000" pitchFamily="2" charset="0"/>
              </a:rPr>
              <a:t> (Gold), valued at 26.1bn$, formed 8.9% of India’s total exports in FY21</a:t>
            </a:r>
          </a:p>
          <a:p>
            <a:pPr marL="285750" indent="-285750">
              <a:buFont typeface="Arial" panose="020B0604020202020204" pitchFamily="34" charset="0"/>
              <a:buChar char="•"/>
            </a:pPr>
            <a:endParaRPr lang="en-IN"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86064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Rectangle 9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278BC-05FC-4FB3-8EC5-30D311FA1575}"/>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2800" kern="1200">
                <a:solidFill>
                  <a:schemeClr val="bg1"/>
                </a:solidFill>
                <a:highlight>
                  <a:srgbClr val="00FF00"/>
                </a:highlight>
                <a:latin typeface="+mj-lt"/>
                <a:ea typeface="+mj-ea"/>
                <a:cs typeface="+mj-cs"/>
              </a:rPr>
              <a:t>MERCHANDISE EXPORTS: NON-OIL NON-GOLD</a:t>
            </a:r>
          </a:p>
        </p:txBody>
      </p:sp>
      <p:cxnSp>
        <p:nvCxnSpPr>
          <p:cNvPr id="119" name="Straight Connector 10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3" name="Content Placeholder 80">
            <a:extLst>
              <a:ext uri="{FF2B5EF4-FFF2-40B4-BE49-F238E27FC236}">
                <a16:creationId xmlns:a16="http://schemas.microsoft.com/office/drawing/2014/main" id="{D138C435-2866-4B8B-82B0-7735F06EB156}"/>
              </a:ext>
            </a:extLst>
          </p:cNvPr>
          <p:cNvSpPr>
            <a:spLocks noGrp="1"/>
          </p:cNvSpPr>
          <p:nvPr>
            <p:ph idx="1"/>
          </p:nvPr>
        </p:nvSpPr>
        <p:spPr>
          <a:xfrm>
            <a:off x="593610" y="2121763"/>
            <a:ext cx="3822192" cy="3773010"/>
          </a:xfrm>
        </p:spPr>
        <p:txBody>
          <a:bodyPr>
            <a:normAutofit/>
          </a:bodyPr>
          <a:lstStyle/>
          <a:p>
            <a:endParaRPr lang="en-US" sz="1300">
              <a:solidFill>
                <a:schemeClr val="bg1"/>
              </a:solidFill>
            </a:endParaRPr>
          </a:p>
          <a:p>
            <a:r>
              <a:rPr lang="en-US" sz="1300">
                <a:solidFill>
                  <a:schemeClr val="bg1"/>
                </a:solidFill>
                <a:latin typeface="Roboto" panose="02000000000000000000" pitchFamily="2" charset="0"/>
                <a:ea typeface="Roboto" panose="02000000000000000000" pitchFamily="2" charset="0"/>
              </a:rPr>
              <a:t>Engineering goods valued at 73.11bn$ formed a major 25% of India’s total exports in 2021.</a:t>
            </a:r>
          </a:p>
          <a:p>
            <a:r>
              <a:rPr lang="en-US" sz="1300">
                <a:solidFill>
                  <a:schemeClr val="bg1"/>
                </a:solidFill>
                <a:latin typeface="Roboto" panose="02000000000000000000" pitchFamily="2" charset="0"/>
                <a:ea typeface="Roboto" panose="02000000000000000000" pitchFamily="2" charset="0"/>
              </a:rPr>
              <a:t> However, due to  downfall faced by our economy due to the covid-19 pandemic and the disruption in supply chain engineering goods that grew by 6.2% from FY2017-18 to 2018-19, instead declined by 7% in FY2019-2020.</a:t>
            </a:r>
          </a:p>
          <a:p>
            <a:r>
              <a:rPr lang="en-US" sz="1300">
                <a:solidFill>
                  <a:schemeClr val="bg1"/>
                </a:solidFill>
                <a:latin typeface="Roboto" panose="02000000000000000000" pitchFamily="2" charset="0"/>
                <a:ea typeface="Roboto" panose="02000000000000000000" pitchFamily="2" charset="0"/>
              </a:rPr>
              <a:t>Textile and Handicrafts valued at 36.4 bn$  form another significant 12.5% of India’s total exports.</a:t>
            </a:r>
          </a:p>
          <a:p>
            <a:r>
              <a:rPr lang="en-US" sz="1300">
                <a:solidFill>
                  <a:schemeClr val="bg1"/>
                </a:solidFill>
                <a:latin typeface="Roboto" panose="02000000000000000000" pitchFamily="2" charset="0"/>
                <a:ea typeface="Roboto" panose="02000000000000000000" pitchFamily="2" charset="0"/>
              </a:rPr>
              <a:t>However, again  owing to the pandemic, textile exports declined by another 8% from FY2018-19 to 2019-200.</a:t>
            </a:r>
          </a:p>
          <a:p>
            <a:r>
              <a:rPr lang="en-US" sz="1300">
                <a:solidFill>
                  <a:schemeClr val="bg1"/>
                </a:solidFill>
                <a:latin typeface="Roboto" panose="02000000000000000000" pitchFamily="2" charset="0"/>
                <a:ea typeface="Roboto" panose="02000000000000000000" pitchFamily="2" charset="0"/>
              </a:rPr>
              <a:t> From being worlds 2</a:t>
            </a:r>
            <a:r>
              <a:rPr lang="en-US" sz="1300" baseline="30000">
                <a:solidFill>
                  <a:schemeClr val="bg1"/>
                </a:solidFill>
                <a:latin typeface="Roboto" panose="02000000000000000000" pitchFamily="2" charset="0"/>
                <a:ea typeface="Roboto" panose="02000000000000000000" pitchFamily="2" charset="0"/>
              </a:rPr>
              <a:t>nd</a:t>
            </a:r>
            <a:r>
              <a:rPr lang="en-US" sz="1300">
                <a:solidFill>
                  <a:schemeClr val="bg1"/>
                </a:solidFill>
                <a:latin typeface="Roboto" panose="02000000000000000000" pitchFamily="2" charset="0"/>
                <a:ea typeface="Roboto" panose="02000000000000000000" pitchFamily="2" charset="0"/>
              </a:rPr>
              <a:t>  largest textile exporter in 2015, India moved down to 5</a:t>
            </a:r>
            <a:r>
              <a:rPr lang="en-US" sz="1300" baseline="30000">
                <a:solidFill>
                  <a:schemeClr val="bg1"/>
                </a:solidFill>
                <a:latin typeface="Roboto" panose="02000000000000000000" pitchFamily="2" charset="0"/>
                <a:ea typeface="Roboto" panose="02000000000000000000" pitchFamily="2" charset="0"/>
              </a:rPr>
              <a:t>th</a:t>
            </a:r>
            <a:r>
              <a:rPr lang="en-US" sz="1300">
                <a:solidFill>
                  <a:schemeClr val="bg1"/>
                </a:solidFill>
                <a:latin typeface="Roboto" panose="02000000000000000000" pitchFamily="2" charset="0"/>
                <a:ea typeface="Roboto" panose="02000000000000000000" pitchFamily="2" charset="0"/>
              </a:rPr>
              <a:t>.</a:t>
            </a:r>
          </a:p>
        </p:txBody>
      </p:sp>
      <p:graphicFrame>
        <p:nvGraphicFramePr>
          <p:cNvPr id="79" name="Table 4">
            <a:extLst>
              <a:ext uri="{FF2B5EF4-FFF2-40B4-BE49-F238E27FC236}">
                <a16:creationId xmlns:a16="http://schemas.microsoft.com/office/drawing/2014/main" id="{2E4B248A-1346-4C5B-819A-9BD4FF7B5D13}"/>
              </a:ext>
            </a:extLst>
          </p:cNvPr>
          <p:cNvGraphicFramePr>
            <a:graphicFrameLocks/>
          </p:cNvGraphicFramePr>
          <p:nvPr>
            <p:extLst>
              <p:ext uri="{D42A27DB-BD31-4B8C-83A1-F6EECF244321}">
                <p14:modId xmlns:p14="http://schemas.microsoft.com/office/powerpoint/2010/main" val="2442241170"/>
              </p:ext>
            </p:extLst>
          </p:nvPr>
        </p:nvGraphicFramePr>
        <p:xfrm>
          <a:off x="5110716" y="1967310"/>
          <a:ext cx="6596657" cy="2767934"/>
        </p:xfrm>
        <a:graphic>
          <a:graphicData uri="http://schemas.openxmlformats.org/drawingml/2006/table">
            <a:tbl>
              <a:tblPr firstRow="1" bandRow="1">
                <a:solidFill>
                  <a:srgbClr val="F7F7F7"/>
                </a:solidFill>
                <a:tableStyleId>{00A15C55-8517-42AA-B614-E9B94910E393}</a:tableStyleId>
              </a:tblPr>
              <a:tblGrid>
                <a:gridCol w="1015588">
                  <a:extLst>
                    <a:ext uri="{9D8B030D-6E8A-4147-A177-3AD203B41FA5}">
                      <a16:colId xmlns:a16="http://schemas.microsoft.com/office/drawing/2014/main" val="1388023806"/>
                    </a:ext>
                  </a:extLst>
                </a:gridCol>
                <a:gridCol w="936467">
                  <a:extLst>
                    <a:ext uri="{9D8B030D-6E8A-4147-A177-3AD203B41FA5}">
                      <a16:colId xmlns:a16="http://schemas.microsoft.com/office/drawing/2014/main" val="3027365524"/>
                    </a:ext>
                  </a:extLst>
                </a:gridCol>
                <a:gridCol w="992257">
                  <a:extLst>
                    <a:ext uri="{9D8B030D-6E8A-4147-A177-3AD203B41FA5}">
                      <a16:colId xmlns:a16="http://schemas.microsoft.com/office/drawing/2014/main" val="2378423236"/>
                    </a:ext>
                  </a:extLst>
                </a:gridCol>
                <a:gridCol w="1110263">
                  <a:extLst>
                    <a:ext uri="{9D8B030D-6E8A-4147-A177-3AD203B41FA5}">
                      <a16:colId xmlns:a16="http://schemas.microsoft.com/office/drawing/2014/main" val="492851094"/>
                    </a:ext>
                  </a:extLst>
                </a:gridCol>
                <a:gridCol w="1240103">
                  <a:extLst>
                    <a:ext uri="{9D8B030D-6E8A-4147-A177-3AD203B41FA5}">
                      <a16:colId xmlns:a16="http://schemas.microsoft.com/office/drawing/2014/main" val="911886020"/>
                    </a:ext>
                  </a:extLst>
                </a:gridCol>
                <a:gridCol w="1301979">
                  <a:extLst>
                    <a:ext uri="{9D8B030D-6E8A-4147-A177-3AD203B41FA5}">
                      <a16:colId xmlns:a16="http://schemas.microsoft.com/office/drawing/2014/main" val="3968585246"/>
                    </a:ext>
                  </a:extLst>
                </a:gridCol>
              </a:tblGrid>
              <a:tr h="893930">
                <a:tc>
                  <a:txBody>
                    <a:bodyPr/>
                    <a:lstStyle/>
                    <a:p>
                      <a:r>
                        <a:rPr lang="en-IN" sz="900" b="1" cap="all" spc="60">
                          <a:solidFill>
                            <a:schemeClr val="tx1"/>
                          </a:solidFill>
                        </a:rPr>
                        <a:t>FINANCI-AL</a:t>
                      </a:r>
                    </a:p>
                    <a:p>
                      <a:r>
                        <a:rPr lang="en-IN" sz="900" b="1" cap="all" spc="60">
                          <a:solidFill>
                            <a:schemeClr val="tx1"/>
                          </a:solidFill>
                        </a:rPr>
                        <a:t>YEAR</a:t>
                      </a:r>
                    </a:p>
                  </a:txBody>
                  <a:tcPr marL="102889" marR="102889" marT="102889" marB="102889">
                    <a:lnL w="12700" cmpd="sng">
                      <a:noFill/>
                    </a:lnL>
                    <a:lnR w="12700" cmpd="sng">
                      <a:noFill/>
                    </a:lnR>
                    <a:lnT w="12700" cmpd="sng">
                      <a:noFill/>
                    </a:lnT>
                    <a:lnB w="38100" cmpd="sng">
                      <a:noFill/>
                    </a:lnB>
                    <a:noFill/>
                  </a:tcPr>
                </a:tc>
                <a:tc>
                  <a:txBody>
                    <a:bodyPr/>
                    <a:lstStyle/>
                    <a:p>
                      <a:r>
                        <a:rPr lang="en-IN" sz="900" b="1" cap="all" spc="60">
                          <a:solidFill>
                            <a:schemeClr val="tx1"/>
                          </a:solidFill>
                        </a:rPr>
                        <a:t>EXPORTS</a:t>
                      </a:r>
                    </a:p>
                    <a:p>
                      <a:r>
                        <a:rPr lang="en-IN" sz="900" b="1" cap="all" spc="60">
                          <a:solidFill>
                            <a:schemeClr val="tx1"/>
                          </a:solidFill>
                        </a:rPr>
                        <a:t>(USD BN$)</a:t>
                      </a:r>
                    </a:p>
                  </a:txBody>
                  <a:tcPr marL="102889" marR="102889" marT="102889" marB="102889">
                    <a:lnL w="12700" cmpd="sng">
                      <a:noFill/>
                    </a:lnL>
                    <a:lnR w="12700" cmpd="sng">
                      <a:noFill/>
                    </a:lnR>
                    <a:lnT w="12700" cmpd="sng">
                      <a:noFill/>
                    </a:lnT>
                    <a:lnB w="38100" cmpd="sng">
                      <a:noFill/>
                    </a:lnB>
                    <a:noFill/>
                  </a:tcPr>
                </a:tc>
                <a:tc>
                  <a:txBody>
                    <a:bodyPr/>
                    <a:lstStyle/>
                    <a:p>
                      <a:r>
                        <a:rPr lang="en-IN" sz="900" b="1" cap="all" spc="60">
                          <a:solidFill>
                            <a:schemeClr val="tx1"/>
                          </a:solidFill>
                        </a:rPr>
                        <a:t>ENGINEERI-NG EXPORTS</a:t>
                      </a:r>
                    </a:p>
                    <a:p>
                      <a:r>
                        <a:rPr lang="en-IN" sz="900" b="1" cap="all" spc="60">
                          <a:solidFill>
                            <a:schemeClr val="tx1"/>
                          </a:solidFill>
                        </a:rPr>
                        <a:t>(USD BN$)</a:t>
                      </a:r>
                    </a:p>
                    <a:p>
                      <a:endParaRPr lang="en-IN" sz="900" b="1" cap="all" spc="60">
                        <a:solidFill>
                          <a:schemeClr val="tx1"/>
                        </a:solidFill>
                      </a:endParaRPr>
                    </a:p>
                  </a:txBody>
                  <a:tcPr marL="102889" marR="102889" marT="102889" marB="102889">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cap="all" spc="60">
                          <a:solidFill>
                            <a:schemeClr val="tx1"/>
                          </a:solidFill>
                        </a:rPr>
                        <a:t>%ENGINEERI-NG EXPORTS</a:t>
                      </a:r>
                    </a:p>
                    <a:p>
                      <a:endParaRPr lang="en-IN" sz="900" b="1" cap="all" spc="60">
                        <a:solidFill>
                          <a:schemeClr val="tx1"/>
                        </a:solidFill>
                      </a:endParaRPr>
                    </a:p>
                  </a:txBody>
                  <a:tcPr marL="102889" marR="102889" marT="102889" marB="102889">
                    <a:lnL w="12700" cmpd="sng">
                      <a:noFill/>
                    </a:lnL>
                    <a:lnR w="12700" cmpd="sng">
                      <a:noFill/>
                    </a:lnR>
                    <a:lnT w="12700" cmpd="sng">
                      <a:noFill/>
                    </a:lnT>
                    <a:lnB w="38100" cmpd="sng">
                      <a:noFill/>
                    </a:lnB>
                    <a:noFill/>
                  </a:tcPr>
                </a:tc>
                <a:tc>
                  <a:txBody>
                    <a:bodyPr/>
                    <a:lstStyle/>
                    <a:p>
                      <a:r>
                        <a:rPr lang="en-IN" sz="900" b="1" cap="all" spc="60" dirty="0">
                          <a:solidFill>
                            <a:schemeClr val="tx1"/>
                          </a:solidFill>
                        </a:rPr>
                        <a:t>TEXTILES AND HANDICRAFTS</a:t>
                      </a:r>
                    </a:p>
                    <a:p>
                      <a:r>
                        <a:rPr lang="en-IN" sz="900" b="1" cap="all" spc="60" dirty="0">
                          <a:solidFill>
                            <a:schemeClr val="tx1"/>
                          </a:solidFill>
                        </a:rPr>
                        <a:t>(USD BN$)</a:t>
                      </a:r>
                    </a:p>
                  </a:txBody>
                  <a:tcPr marL="102889" marR="102889" marT="102889" marB="102889">
                    <a:lnL w="12700" cmpd="sng">
                      <a:noFill/>
                    </a:lnL>
                    <a:lnR w="12700" cmpd="sng">
                      <a:noFill/>
                    </a:lnR>
                    <a:lnT w="12700" cmpd="sng">
                      <a:noFill/>
                    </a:lnT>
                    <a:lnB w="38100" cmpd="sng">
                      <a:noFill/>
                    </a:lnB>
                    <a:noFill/>
                  </a:tcPr>
                </a:tc>
                <a:tc>
                  <a:txBody>
                    <a:bodyPr/>
                    <a:lstStyle/>
                    <a:p>
                      <a:r>
                        <a:rPr lang="en-IN" sz="900" b="1" cap="all" spc="60">
                          <a:solidFill>
                            <a:schemeClr val="tx1"/>
                          </a:solidFill>
                        </a:rPr>
                        <a:t>%TEXTILES AND HANDICRAFTS</a:t>
                      </a:r>
                    </a:p>
                  </a:txBody>
                  <a:tcPr marL="102889" marR="102889" marT="102889" marB="102889">
                    <a:lnL w="12700" cmpd="sng">
                      <a:noFill/>
                    </a:lnL>
                    <a:lnR w="12700" cmpd="sng">
                      <a:noFill/>
                    </a:lnR>
                    <a:lnT w="12700" cmpd="sng">
                      <a:noFill/>
                    </a:lnT>
                    <a:lnB w="38100" cmpd="sng">
                      <a:noFill/>
                    </a:lnB>
                    <a:noFill/>
                  </a:tcPr>
                </a:tc>
                <a:extLst>
                  <a:ext uri="{0D108BD9-81ED-4DB2-BD59-A6C34878D82A}">
                    <a16:rowId xmlns:a16="http://schemas.microsoft.com/office/drawing/2014/main" val="1752916615"/>
                  </a:ext>
                </a:extLst>
              </a:tr>
              <a:tr h="312334">
                <a:tc>
                  <a:txBody>
                    <a:bodyPr/>
                    <a:lstStyle/>
                    <a:p>
                      <a:r>
                        <a:rPr lang="en-IN" sz="1200" cap="none" spc="0">
                          <a:solidFill>
                            <a:schemeClr val="tx1"/>
                          </a:solidFill>
                        </a:rPr>
                        <a:t>2015-2016</a:t>
                      </a:r>
                    </a:p>
                  </a:txBody>
                  <a:tcPr marL="52520" marR="52520" marT="26260" marB="68592">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IN" sz="1200" cap="none" spc="0">
                          <a:solidFill>
                            <a:schemeClr val="tx1"/>
                          </a:solidFill>
                        </a:rPr>
                        <a:t>262</a:t>
                      </a:r>
                    </a:p>
                  </a:txBody>
                  <a:tcPr marL="52520" marR="52520" marT="26260" marB="68592">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IN" sz="1200" cap="none" spc="0">
                          <a:solidFill>
                            <a:schemeClr val="tx1"/>
                          </a:solidFill>
                        </a:rPr>
                        <a:t>58.6</a:t>
                      </a:r>
                    </a:p>
                  </a:txBody>
                  <a:tcPr marL="52520" marR="52520" marT="26260" marB="68592">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IN" sz="1200" cap="none" spc="0">
                          <a:solidFill>
                            <a:schemeClr val="tx1"/>
                          </a:solidFill>
                        </a:rPr>
                        <a:t>22.3</a:t>
                      </a:r>
                    </a:p>
                  </a:txBody>
                  <a:tcPr marL="52520" marR="52520" marT="26260" marB="68592">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IN" sz="1200" cap="none" spc="0">
                          <a:solidFill>
                            <a:schemeClr val="tx1"/>
                          </a:solidFill>
                        </a:rPr>
                        <a:t>38.98</a:t>
                      </a:r>
                    </a:p>
                  </a:txBody>
                  <a:tcPr marL="52520" marR="52520" marT="26260" marB="68592">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IN" sz="1200" cap="none" spc="0">
                          <a:solidFill>
                            <a:schemeClr val="tx1"/>
                          </a:solidFill>
                        </a:rPr>
                        <a:t>15</a:t>
                      </a:r>
                    </a:p>
                  </a:txBody>
                  <a:tcPr marL="52520" marR="52520" marT="26260" marB="68592">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943311647"/>
                  </a:ext>
                </a:extLst>
              </a:tr>
              <a:tr h="312334">
                <a:tc>
                  <a:txBody>
                    <a:bodyPr/>
                    <a:lstStyle/>
                    <a:p>
                      <a:r>
                        <a:rPr lang="en-IN" sz="1200" cap="none" spc="0">
                          <a:solidFill>
                            <a:schemeClr val="tx1"/>
                          </a:solidFill>
                        </a:rPr>
                        <a:t>2016-2017</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276</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65.2</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23.6</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39.91</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14.1</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66298367"/>
                  </a:ext>
                </a:extLst>
              </a:tr>
              <a:tr h="312334">
                <a:tc>
                  <a:txBody>
                    <a:bodyPr/>
                    <a:lstStyle/>
                    <a:p>
                      <a:r>
                        <a:rPr lang="en-IN" sz="1200" cap="none" spc="0">
                          <a:solidFill>
                            <a:schemeClr val="tx1"/>
                          </a:solidFill>
                        </a:rPr>
                        <a:t>2017-2018</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a:solidFill>
                            <a:schemeClr val="tx1"/>
                          </a:solidFill>
                        </a:rPr>
                        <a:t>303</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a:solidFill>
                            <a:schemeClr val="tx1"/>
                          </a:solidFill>
                        </a:rPr>
                        <a:t>76.2</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a:solidFill>
                            <a:schemeClr val="tx1"/>
                          </a:solidFill>
                        </a:rPr>
                        <a:t>25.14</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dirty="0">
                          <a:solidFill>
                            <a:schemeClr val="tx1"/>
                          </a:solidFill>
                        </a:rPr>
                        <a:t>39.29</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a:solidFill>
                            <a:schemeClr val="tx1"/>
                          </a:solidFill>
                        </a:rPr>
                        <a:t>12.9</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050357858"/>
                  </a:ext>
                </a:extLst>
              </a:tr>
              <a:tr h="312334">
                <a:tc>
                  <a:txBody>
                    <a:bodyPr/>
                    <a:lstStyle/>
                    <a:p>
                      <a:r>
                        <a:rPr lang="en-IN" sz="1200" cap="none" spc="0">
                          <a:solidFill>
                            <a:schemeClr val="tx1"/>
                          </a:solidFill>
                        </a:rPr>
                        <a:t>2018-2019</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330</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81</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24.54</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dirty="0">
                          <a:solidFill>
                            <a:schemeClr val="tx1"/>
                          </a:solidFill>
                        </a:rPr>
                        <a:t>40.36</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dirty="0">
                          <a:solidFill>
                            <a:schemeClr val="tx1"/>
                          </a:solidFill>
                        </a:rPr>
                        <a:t>12.2</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125920907"/>
                  </a:ext>
                </a:extLst>
              </a:tr>
              <a:tr h="312334">
                <a:tc>
                  <a:txBody>
                    <a:bodyPr/>
                    <a:lstStyle/>
                    <a:p>
                      <a:r>
                        <a:rPr lang="en-IN" sz="1200" cap="none" spc="0">
                          <a:solidFill>
                            <a:schemeClr val="tx1"/>
                          </a:solidFill>
                        </a:rPr>
                        <a:t>2019-2020</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a:solidFill>
                            <a:schemeClr val="tx1"/>
                          </a:solidFill>
                        </a:rPr>
                        <a:t>313</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a:solidFill>
                            <a:schemeClr val="tx1"/>
                          </a:solidFill>
                        </a:rPr>
                        <a:t>75.34</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a:solidFill>
                            <a:schemeClr val="tx1"/>
                          </a:solidFill>
                        </a:rPr>
                        <a:t>24.07</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a:solidFill>
                            <a:schemeClr val="tx1"/>
                          </a:solidFill>
                        </a:rPr>
                        <a:t>36.94</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IN" sz="1200" cap="none" spc="0" dirty="0">
                          <a:solidFill>
                            <a:schemeClr val="tx1"/>
                          </a:solidFill>
                        </a:rPr>
                        <a:t>11.8</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21437728"/>
                  </a:ext>
                </a:extLst>
              </a:tr>
              <a:tr h="312334">
                <a:tc>
                  <a:txBody>
                    <a:bodyPr/>
                    <a:lstStyle/>
                    <a:p>
                      <a:r>
                        <a:rPr lang="en-IN" sz="1200" cap="none" spc="0">
                          <a:solidFill>
                            <a:schemeClr val="tx1"/>
                          </a:solidFill>
                        </a:rPr>
                        <a:t>2020-2021</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291.08</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73.11</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25.11</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a:solidFill>
                            <a:schemeClr val="tx1"/>
                          </a:solidFill>
                        </a:rPr>
                        <a:t>36.4</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IN" sz="1200" cap="none" spc="0" dirty="0">
                          <a:solidFill>
                            <a:schemeClr val="tx1"/>
                          </a:solidFill>
                        </a:rPr>
                        <a:t>12.5</a:t>
                      </a:r>
                    </a:p>
                  </a:txBody>
                  <a:tcPr marL="52520" marR="52520" marT="26260" marB="6859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407512972"/>
                  </a:ext>
                </a:extLst>
              </a:tr>
            </a:tbl>
          </a:graphicData>
        </a:graphic>
      </p:graphicFrame>
    </p:spTree>
    <p:extLst>
      <p:ext uri="{BB962C8B-B14F-4D97-AF65-F5344CB8AC3E}">
        <p14:creationId xmlns:p14="http://schemas.microsoft.com/office/powerpoint/2010/main" val="1272090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1" name="Rectangle 16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6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6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17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EPC-India">
            <a:extLst>
              <a:ext uri="{FF2B5EF4-FFF2-40B4-BE49-F238E27FC236}">
                <a16:creationId xmlns:a16="http://schemas.microsoft.com/office/drawing/2014/main" id="{D6A02879-F099-47F6-84D4-346C1E22A52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721"/>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748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21" name="Rectangle 13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E4E4EC-C5FF-4BD3-B207-5E7096E7AC5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 TEXTILE EXPORTS</a:t>
            </a:r>
          </a:p>
        </p:txBody>
      </p:sp>
      <p:cxnSp>
        <p:nvCxnSpPr>
          <p:cNvPr id="142" name="Straight Connector 14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38C32960-2357-4C75-9676-C43517F988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1567" y="2822609"/>
            <a:ext cx="5455917" cy="3206054"/>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Straight Connector 14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883B89D1-1405-471B-B11C-FB9ADE3605D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16278" y="2596836"/>
            <a:ext cx="6118148" cy="411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83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6" name="Rectangle 10">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38F7D69-DFC0-45E0-86A6-B045EFCE0637}"/>
              </a:ext>
            </a:extLst>
          </p:cNvPr>
          <p:cNvSpPr>
            <a:spLocks noGrp="1"/>
          </p:cNvSpPr>
          <p:nvPr>
            <p:ph type="title"/>
          </p:nvPr>
        </p:nvSpPr>
        <p:spPr>
          <a:xfrm>
            <a:off x="838200" y="365125"/>
            <a:ext cx="10515600" cy="1325563"/>
          </a:xfrm>
        </p:spPr>
        <p:txBody>
          <a:bodyPr>
            <a:normAutofit/>
          </a:bodyPr>
          <a:lstStyle/>
          <a:p>
            <a:r>
              <a:rPr lang="en-IN" dirty="0"/>
              <a:t>MERCHANDISE EXPORTS – OUTLOOK FY2021-2022</a:t>
            </a:r>
          </a:p>
        </p:txBody>
      </p:sp>
      <p:sp>
        <p:nvSpPr>
          <p:cNvPr id="5" name="Content Placeholder 4">
            <a:extLst>
              <a:ext uri="{FF2B5EF4-FFF2-40B4-BE49-F238E27FC236}">
                <a16:creationId xmlns:a16="http://schemas.microsoft.com/office/drawing/2014/main" id="{6F85121E-BB6D-4306-BE55-08F642EF9FE2}"/>
              </a:ext>
            </a:extLst>
          </p:cNvPr>
          <p:cNvSpPr>
            <a:spLocks noGrp="1"/>
          </p:cNvSpPr>
          <p:nvPr>
            <p:ph sz="half" idx="1"/>
          </p:nvPr>
        </p:nvSpPr>
        <p:spPr>
          <a:xfrm>
            <a:off x="838200" y="2010833"/>
            <a:ext cx="5096934" cy="4166130"/>
          </a:xfrm>
        </p:spPr>
        <p:txBody>
          <a:bodyPr>
            <a:normAutofit fontScale="85000" lnSpcReduction="20000"/>
          </a:bodyPr>
          <a:lstStyle/>
          <a:p>
            <a:pPr marL="0" indent="0" algn="ctr">
              <a:buNone/>
            </a:pPr>
            <a:r>
              <a:rPr lang="en-IN" sz="2200" dirty="0"/>
              <a:t>              OIL AND JEWELLERY EXPORTS		</a:t>
            </a:r>
          </a:p>
          <a:p>
            <a:r>
              <a:rPr lang="en-IN" sz="2000" dirty="0">
                <a:latin typeface="Roboto" panose="02000000000000000000" pitchFamily="2" charset="0"/>
                <a:ea typeface="Roboto" panose="02000000000000000000" pitchFamily="2" charset="0"/>
              </a:rPr>
              <a:t>After years of continued growth, OIL exports took a decline in 2019-20, and continued to reach rock bottom in 2020-21. Oil exports are valued at 18.9bn$  during FY21-22(till July) assuming exports are stable, oil exports are expected to hit 50bn$ in FY22, 46% increase from FY21.</a:t>
            </a:r>
          </a:p>
          <a:p>
            <a:r>
              <a:rPr lang="en-IN" sz="2000" dirty="0">
                <a:latin typeface="Roboto" panose="02000000000000000000" pitchFamily="2" charset="0"/>
                <a:ea typeface="Roboto" panose="02000000000000000000" pitchFamily="2" charset="0"/>
              </a:rPr>
              <a:t>Due to the stiff competition from the Chinese exporters, Jewellery exports took a decline of 3% from FY 2016-17 to FY2017-18. With the addition of the Covid-19 pandemic, Jewellery exports fell to  26.1(US)bn$ in 2020-2021, lowest in a decade.</a:t>
            </a:r>
          </a:p>
          <a:p>
            <a:r>
              <a:rPr lang="en-IN" sz="2000" dirty="0">
                <a:latin typeface="Roboto" panose="02000000000000000000" pitchFamily="2" charset="0"/>
                <a:ea typeface="Roboto" panose="02000000000000000000" pitchFamily="2" charset="0"/>
              </a:rPr>
              <a:t>Jewellery exports during FY2021-22 are valued at 26.04(US) bn$(till NOV-21) assuming exports are stable, jewellery exports are expected to hit 39(US)bn$, 50% increase from FY2020-21.	</a:t>
            </a:r>
          </a:p>
          <a:p>
            <a:endParaRPr lang="en-IN" sz="2000" dirty="0">
              <a:latin typeface="Roboto" panose="02000000000000000000" pitchFamily="2" charset="0"/>
              <a:ea typeface="Roboto" panose="02000000000000000000" pitchFamily="2" charset="0"/>
            </a:endParaRPr>
          </a:p>
          <a:p>
            <a:endParaRPr lang="en-IN" sz="2000" dirty="0">
              <a:latin typeface="Roboto" panose="02000000000000000000" pitchFamily="2" charset="0"/>
              <a:ea typeface="Roboto" panose="02000000000000000000" pitchFamily="2" charset="0"/>
            </a:endParaRPr>
          </a:p>
        </p:txBody>
      </p:sp>
      <p:sp>
        <p:nvSpPr>
          <p:cNvPr id="6" name="Content Placeholder 5">
            <a:extLst>
              <a:ext uri="{FF2B5EF4-FFF2-40B4-BE49-F238E27FC236}">
                <a16:creationId xmlns:a16="http://schemas.microsoft.com/office/drawing/2014/main" id="{192D7C48-0614-4BEE-81F9-5AA6664F8F56}"/>
              </a:ext>
            </a:extLst>
          </p:cNvPr>
          <p:cNvSpPr>
            <a:spLocks noGrp="1"/>
          </p:cNvSpPr>
          <p:nvPr>
            <p:ph sz="half" idx="2"/>
          </p:nvPr>
        </p:nvSpPr>
        <p:spPr>
          <a:xfrm>
            <a:off x="6256866" y="2010833"/>
            <a:ext cx="5096933" cy="4166130"/>
          </a:xfrm>
        </p:spPr>
        <p:txBody>
          <a:bodyPr>
            <a:noAutofit/>
          </a:bodyPr>
          <a:lstStyle/>
          <a:p>
            <a:pPr marL="0" indent="0" algn="ctr">
              <a:buNone/>
            </a:pPr>
            <a:r>
              <a:rPr lang="en-IN" sz="1500" dirty="0"/>
              <a:t>ENGINEERING AND TEXTILES EXPORTS</a:t>
            </a:r>
          </a:p>
          <a:p>
            <a:pPr marL="0" indent="0">
              <a:buNone/>
            </a:pPr>
            <a:endParaRPr lang="en-IN" sz="1500" dirty="0"/>
          </a:p>
          <a:p>
            <a:r>
              <a:rPr lang="en-IN" sz="1500" dirty="0">
                <a:latin typeface="Roboto" panose="02000000000000000000" pitchFamily="2" charset="0"/>
                <a:ea typeface="Roboto" panose="02000000000000000000" pitchFamily="2" charset="0"/>
              </a:rPr>
              <a:t>EEPC projects engineering exports to hit 107 bn$ due to exponential growth of </a:t>
            </a:r>
            <a:r>
              <a:rPr lang="en-US" sz="1500" dirty="0">
                <a:latin typeface="Roboto" panose="02000000000000000000" pitchFamily="2" charset="0"/>
                <a:ea typeface="Roboto" panose="02000000000000000000" pitchFamily="2" charset="0"/>
              </a:rPr>
              <a:t>heating, ventilation, air-conditioning and refrigeration (HVAC-R) segment.</a:t>
            </a:r>
            <a:endParaRPr lang="en-IN" sz="1500" dirty="0">
              <a:latin typeface="Roboto" panose="02000000000000000000" pitchFamily="2" charset="0"/>
              <a:ea typeface="Roboto" panose="02000000000000000000" pitchFamily="2" charset="0"/>
            </a:endParaRPr>
          </a:p>
          <a:p>
            <a:r>
              <a:rPr lang="en-IN" sz="1500" dirty="0">
                <a:latin typeface="Roboto" panose="02000000000000000000" pitchFamily="2" charset="0"/>
                <a:ea typeface="Roboto" panose="02000000000000000000" pitchFamily="2" charset="0"/>
              </a:rPr>
              <a:t>Textile exports are expected to stabilize in FY22 as  GOVT. continues the </a:t>
            </a:r>
            <a:r>
              <a:rPr lang="en-US" sz="1500" dirty="0">
                <a:latin typeface="Roboto" panose="02000000000000000000" pitchFamily="2" charset="0"/>
                <a:ea typeface="Roboto" panose="02000000000000000000" pitchFamily="2" charset="0"/>
              </a:rPr>
              <a:t>Rebate of State and Central Taxes and Levies scheme. In addition to that  India continues to ramp up its production of PPE kits and completely opened up exports of PPE kits.</a:t>
            </a:r>
            <a:r>
              <a:rPr lang="en-US" sz="1500" dirty="0"/>
              <a:t> </a:t>
            </a:r>
          </a:p>
          <a:p>
            <a:r>
              <a:rPr lang="en-US" sz="1500" dirty="0">
                <a:latin typeface="Roboto" panose="02000000000000000000" pitchFamily="2" charset="0"/>
                <a:ea typeface="Roboto" panose="02000000000000000000" pitchFamily="2" charset="0"/>
              </a:rPr>
              <a:t>Further, to boost exports in the textile sector, the Government has removed anti-dumping duty on PTA (Purified Terephthalic Acid), a key raw material for the manufacture of MMF </a:t>
            </a:r>
            <a:r>
              <a:rPr lang="en-US" sz="1500" dirty="0" err="1">
                <a:latin typeface="Roboto" panose="02000000000000000000" pitchFamily="2" charset="0"/>
                <a:ea typeface="Roboto" panose="02000000000000000000" pitchFamily="2" charset="0"/>
              </a:rPr>
              <a:t>fibre</a:t>
            </a:r>
            <a:r>
              <a:rPr lang="en-US" sz="1500" dirty="0">
                <a:latin typeface="Roboto" panose="02000000000000000000" pitchFamily="2" charset="0"/>
                <a:ea typeface="Roboto" panose="02000000000000000000" pitchFamily="2" charset="0"/>
              </a:rPr>
              <a:t> and yarn. </a:t>
            </a:r>
          </a:p>
          <a:p>
            <a:r>
              <a:rPr lang="en-US" sz="1500" dirty="0">
                <a:latin typeface="Roboto" panose="02000000000000000000" pitchFamily="2" charset="0"/>
                <a:ea typeface="Roboto" panose="02000000000000000000" pitchFamily="2" charset="0"/>
              </a:rPr>
              <a:t>Centre has set a target of $44 billion worth of exports for the textile sector for FY22, 20% increase from FY21.Textile exports during April – December21, were valued at 29.8bn$ </a:t>
            </a:r>
            <a:r>
              <a:rPr lang="en-US" sz="1500" dirty="0" err="1">
                <a:latin typeface="Roboto" panose="02000000000000000000" pitchFamily="2" charset="0"/>
                <a:ea typeface="Roboto" panose="02000000000000000000" pitchFamily="2" charset="0"/>
              </a:rPr>
              <a:t>i.e</a:t>
            </a:r>
            <a:r>
              <a:rPr lang="en-US" sz="1500" dirty="0">
                <a:latin typeface="Roboto" panose="02000000000000000000" pitchFamily="2" charset="0"/>
                <a:ea typeface="Roboto" panose="02000000000000000000" pitchFamily="2" charset="0"/>
              </a:rPr>
              <a:t>  67% of the set target has been achieved.</a:t>
            </a:r>
            <a:br>
              <a:rPr lang="en-US" sz="1500" dirty="0">
                <a:latin typeface="Roboto" panose="02000000000000000000" pitchFamily="2" charset="0"/>
                <a:ea typeface="Roboto" panose="02000000000000000000" pitchFamily="2" charset="0"/>
              </a:rPr>
            </a:br>
            <a:endParaRPr lang="en-US" sz="1500" dirty="0">
              <a:latin typeface="Roboto" panose="02000000000000000000" pitchFamily="2" charset="0"/>
              <a:ea typeface="Roboto" panose="02000000000000000000" pitchFamily="2" charset="0"/>
            </a:endParaRPr>
          </a:p>
          <a:p>
            <a:endParaRPr lang="en-US" sz="15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699992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EB3BF3-0C73-4097-9BA7-4597C5983BE4}"/>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MERCHANDISE EXPORTS – EXPECTATIONS FY22</a:t>
            </a:r>
          </a:p>
        </p:txBody>
      </p:sp>
      <p:graphicFrame>
        <p:nvGraphicFramePr>
          <p:cNvPr id="4" name="Table 4">
            <a:extLst>
              <a:ext uri="{FF2B5EF4-FFF2-40B4-BE49-F238E27FC236}">
                <a16:creationId xmlns:a16="http://schemas.microsoft.com/office/drawing/2014/main" id="{10BC67BD-346A-4D22-B443-4A9081DEE232}"/>
              </a:ext>
            </a:extLst>
          </p:cNvPr>
          <p:cNvGraphicFramePr>
            <a:graphicFrameLocks noGrp="1"/>
          </p:cNvGraphicFramePr>
          <p:nvPr>
            <p:ph idx="1"/>
            <p:extLst>
              <p:ext uri="{D42A27DB-BD31-4B8C-83A1-F6EECF244321}">
                <p14:modId xmlns:p14="http://schemas.microsoft.com/office/powerpoint/2010/main" val="3958291149"/>
              </p:ext>
            </p:extLst>
          </p:nvPr>
        </p:nvGraphicFramePr>
        <p:xfrm>
          <a:off x="632085" y="1773626"/>
          <a:ext cx="10927829" cy="3854711"/>
        </p:xfrm>
        <a:graphic>
          <a:graphicData uri="http://schemas.openxmlformats.org/drawingml/2006/table">
            <a:tbl>
              <a:tblPr firstRow="1" bandRow="1">
                <a:tableStyleId>{5C22544A-7EE6-4342-B048-85BDC9FD1C3A}</a:tableStyleId>
              </a:tblPr>
              <a:tblGrid>
                <a:gridCol w="2784496">
                  <a:extLst>
                    <a:ext uri="{9D8B030D-6E8A-4147-A177-3AD203B41FA5}">
                      <a16:colId xmlns:a16="http://schemas.microsoft.com/office/drawing/2014/main" val="4076050452"/>
                    </a:ext>
                  </a:extLst>
                </a:gridCol>
                <a:gridCol w="2784496">
                  <a:extLst>
                    <a:ext uri="{9D8B030D-6E8A-4147-A177-3AD203B41FA5}">
                      <a16:colId xmlns:a16="http://schemas.microsoft.com/office/drawing/2014/main" val="1994260011"/>
                    </a:ext>
                  </a:extLst>
                </a:gridCol>
                <a:gridCol w="2784496">
                  <a:extLst>
                    <a:ext uri="{9D8B030D-6E8A-4147-A177-3AD203B41FA5}">
                      <a16:colId xmlns:a16="http://schemas.microsoft.com/office/drawing/2014/main" val="855668189"/>
                    </a:ext>
                  </a:extLst>
                </a:gridCol>
                <a:gridCol w="2574341">
                  <a:extLst>
                    <a:ext uri="{9D8B030D-6E8A-4147-A177-3AD203B41FA5}">
                      <a16:colId xmlns:a16="http://schemas.microsoft.com/office/drawing/2014/main" val="1194470640"/>
                    </a:ext>
                  </a:extLst>
                </a:gridCol>
              </a:tblGrid>
              <a:tr h="426149">
                <a:tc>
                  <a:txBody>
                    <a:bodyPr/>
                    <a:lstStyle/>
                    <a:p>
                      <a:endParaRPr lang="en-IN" sz="1900"/>
                    </a:p>
                  </a:txBody>
                  <a:tcPr marL="96852" marR="96852" marT="48426" marB="48426"/>
                </a:tc>
                <a:tc>
                  <a:txBody>
                    <a:bodyPr/>
                    <a:lstStyle/>
                    <a:p>
                      <a:r>
                        <a:rPr lang="en-IN" sz="1900"/>
                        <a:t>FY 2020-21(US BN$)</a:t>
                      </a:r>
                    </a:p>
                  </a:txBody>
                  <a:tcPr marL="96852" marR="96852" marT="48426" marB="48426"/>
                </a:tc>
                <a:tc>
                  <a:txBody>
                    <a:bodyPr/>
                    <a:lstStyle/>
                    <a:p>
                      <a:r>
                        <a:rPr lang="en-IN" sz="1900"/>
                        <a:t>FY 2021-22 (US BN$)</a:t>
                      </a:r>
                    </a:p>
                  </a:txBody>
                  <a:tcPr marL="96852" marR="96852" marT="48426" marB="48426"/>
                </a:tc>
                <a:tc>
                  <a:txBody>
                    <a:bodyPr/>
                    <a:lstStyle/>
                    <a:p>
                      <a:r>
                        <a:rPr lang="en-IN" sz="1900"/>
                        <a:t>GROWTH(%)</a:t>
                      </a:r>
                    </a:p>
                  </a:txBody>
                  <a:tcPr marL="96852" marR="96852" marT="48426" marB="48426"/>
                </a:tc>
                <a:extLst>
                  <a:ext uri="{0D108BD9-81ED-4DB2-BD59-A6C34878D82A}">
                    <a16:rowId xmlns:a16="http://schemas.microsoft.com/office/drawing/2014/main" val="2551679810"/>
                  </a:ext>
                </a:extLst>
              </a:tr>
              <a:tr h="716705">
                <a:tc>
                  <a:txBody>
                    <a:bodyPr/>
                    <a:lstStyle/>
                    <a:p>
                      <a:r>
                        <a:rPr lang="en-IN" sz="1900"/>
                        <a:t>PETROLEUM PRODUCTS</a:t>
                      </a:r>
                    </a:p>
                  </a:txBody>
                  <a:tcPr marL="96852" marR="96852" marT="48426" marB="48426"/>
                </a:tc>
                <a:tc>
                  <a:txBody>
                    <a:bodyPr/>
                    <a:lstStyle/>
                    <a:p>
                      <a:r>
                        <a:rPr lang="en-IN" sz="1900"/>
                        <a:t>26.9</a:t>
                      </a:r>
                    </a:p>
                  </a:txBody>
                  <a:tcPr marL="96852" marR="96852" marT="48426" marB="48426"/>
                </a:tc>
                <a:tc>
                  <a:txBody>
                    <a:bodyPr/>
                    <a:lstStyle/>
                    <a:p>
                      <a:r>
                        <a:rPr lang="en-IN" sz="1900"/>
                        <a:t>50</a:t>
                      </a:r>
                    </a:p>
                  </a:txBody>
                  <a:tcPr marL="96852" marR="96852" marT="48426" marB="48426"/>
                </a:tc>
                <a:tc>
                  <a:txBody>
                    <a:bodyPr/>
                    <a:lstStyle/>
                    <a:p>
                      <a:r>
                        <a:rPr lang="en-IN" sz="1900"/>
                        <a:t>46%</a:t>
                      </a:r>
                    </a:p>
                  </a:txBody>
                  <a:tcPr marL="96852" marR="96852" marT="48426" marB="48426"/>
                </a:tc>
                <a:extLst>
                  <a:ext uri="{0D108BD9-81ED-4DB2-BD59-A6C34878D82A}">
                    <a16:rowId xmlns:a16="http://schemas.microsoft.com/office/drawing/2014/main" val="4228548864"/>
                  </a:ext>
                </a:extLst>
              </a:tr>
              <a:tr h="716705">
                <a:tc>
                  <a:txBody>
                    <a:bodyPr/>
                    <a:lstStyle/>
                    <a:p>
                      <a:r>
                        <a:rPr lang="en-IN" sz="1900"/>
                        <a:t>GEMS AND JEWELLERY</a:t>
                      </a:r>
                    </a:p>
                  </a:txBody>
                  <a:tcPr marL="96852" marR="96852" marT="48426" marB="48426"/>
                </a:tc>
                <a:tc>
                  <a:txBody>
                    <a:bodyPr/>
                    <a:lstStyle/>
                    <a:p>
                      <a:r>
                        <a:rPr lang="en-IN" sz="1900"/>
                        <a:t>26.1</a:t>
                      </a:r>
                    </a:p>
                  </a:txBody>
                  <a:tcPr marL="96852" marR="96852" marT="48426" marB="48426"/>
                </a:tc>
                <a:tc>
                  <a:txBody>
                    <a:bodyPr/>
                    <a:lstStyle/>
                    <a:p>
                      <a:r>
                        <a:rPr lang="en-IN" sz="1900"/>
                        <a:t>39</a:t>
                      </a:r>
                    </a:p>
                  </a:txBody>
                  <a:tcPr marL="96852" marR="96852" marT="48426" marB="48426"/>
                </a:tc>
                <a:tc>
                  <a:txBody>
                    <a:bodyPr/>
                    <a:lstStyle/>
                    <a:p>
                      <a:r>
                        <a:rPr lang="en-IN" sz="1900"/>
                        <a:t>50%</a:t>
                      </a:r>
                    </a:p>
                  </a:txBody>
                  <a:tcPr marL="96852" marR="96852" marT="48426" marB="48426"/>
                </a:tc>
                <a:extLst>
                  <a:ext uri="{0D108BD9-81ED-4DB2-BD59-A6C34878D82A}">
                    <a16:rowId xmlns:a16="http://schemas.microsoft.com/office/drawing/2014/main" val="3576132971"/>
                  </a:ext>
                </a:extLst>
              </a:tr>
              <a:tr h="716705">
                <a:tc>
                  <a:txBody>
                    <a:bodyPr/>
                    <a:lstStyle/>
                    <a:p>
                      <a:r>
                        <a:rPr lang="en-IN" sz="1900"/>
                        <a:t>ENGINEERING GOODS</a:t>
                      </a:r>
                    </a:p>
                  </a:txBody>
                  <a:tcPr marL="96852" marR="96852" marT="48426" marB="48426"/>
                </a:tc>
                <a:tc>
                  <a:txBody>
                    <a:bodyPr/>
                    <a:lstStyle/>
                    <a:p>
                      <a:r>
                        <a:rPr lang="en-IN" sz="1900"/>
                        <a:t>73.11</a:t>
                      </a:r>
                    </a:p>
                  </a:txBody>
                  <a:tcPr marL="96852" marR="96852" marT="48426" marB="48426"/>
                </a:tc>
                <a:tc>
                  <a:txBody>
                    <a:bodyPr/>
                    <a:lstStyle/>
                    <a:p>
                      <a:r>
                        <a:rPr lang="en-IN" sz="1900"/>
                        <a:t>107</a:t>
                      </a:r>
                    </a:p>
                  </a:txBody>
                  <a:tcPr marL="96852" marR="96852" marT="48426" marB="48426"/>
                </a:tc>
                <a:tc>
                  <a:txBody>
                    <a:bodyPr/>
                    <a:lstStyle/>
                    <a:p>
                      <a:r>
                        <a:rPr lang="en-IN" sz="1900"/>
                        <a:t>46</a:t>
                      </a:r>
                    </a:p>
                  </a:txBody>
                  <a:tcPr marL="96852" marR="96852" marT="48426" marB="48426"/>
                </a:tc>
                <a:extLst>
                  <a:ext uri="{0D108BD9-81ED-4DB2-BD59-A6C34878D82A}">
                    <a16:rowId xmlns:a16="http://schemas.microsoft.com/office/drawing/2014/main" val="3204344762"/>
                  </a:ext>
                </a:extLst>
              </a:tr>
              <a:tr h="426149">
                <a:tc>
                  <a:txBody>
                    <a:bodyPr/>
                    <a:lstStyle/>
                    <a:p>
                      <a:r>
                        <a:rPr lang="en-IN" sz="1900"/>
                        <a:t>TEXTILES</a:t>
                      </a:r>
                    </a:p>
                  </a:txBody>
                  <a:tcPr marL="96852" marR="96852" marT="48426" marB="48426"/>
                </a:tc>
                <a:tc>
                  <a:txBody>
                    <a:bodyPr/>
                    <a:lstStyle/>
                    <a:p>
                      <a:r>
                        <a:rPr lang="en-IN" sz="1900"/>
                        <a:t>36.4</a:t>
                      </a:r>
                    </a:p>
                  </a:txBody>
                  <a:tcPr marL="96852" marR="96852" marT="48426" marB="48426"/>
                </a:tc>
                <a:tc>
                  <a:txBody>
                    <a:bodyPr/>
                    <a:lstStyle/>
                    <a:p>
                      <a:r>
                        <a:rPr lang="en-IN" sz="1900"/>
                        <a:t>44</a:t>
                      </a:r>
                    </a:p>
                  </a:txBody>
                  <a:tcPr marL="96852" marR="96852" marT="48426" marB="48426"/>
                </a:tc>
                <a:tc>
                  <a:txBody>
                    <a:bodyPr/>
                    <a:lstStyle/>
                    <a:p>
                      <a:r>
                        <a:rPr lang="en-IN" sz="1900"/>
                        <a:t>20</a:t>
                      </a:r>
                    </a:p>
                  </a:txBody>
                  <a:tcPr marL="96852" marR="96852" marT="48426" marB="48426"/>
                </a:tc>
                <a:extLst>
                  <a:ext uri="{0D108BD9-81ED-4DB2-BD59-A6C34878D82A}">
                    <a16:rowId xmlns:a16="http://schemas.microsoft.com/office/drawing/2014/main" val="1522668276"/>
                  </a:ext>
                </a:extLst>
              </a:tr>
              <a:tr h="426149">
                <a:tc>
                  <a:txBody>
                    <a:bodyPr/>
                    <a:lstStyle/>
                    <a:p>
                      <a:r>
                        <a:rPr lang="en-IN" sz="1900"/>
                        <a:t>OTHER</a:t>
                      </a:r>
                    </a:p>
                  </a:txBody>
                  <a:tcPr marL="96852" marR="96852" marT="48426" marB="48426"/>
                </a:tc>
                <a:tc>
                  <a:txBody>
                    <a:bodyPr/>
                    <a:lstStyle/>
                    <a:p>
                      <a:r>
                        <a:rPr lang="en-IN" sz="1900"/>
                        <a:t>150.49</a:t>
                      </a:r>
                    </a:p>
                  </a:txBody>
                  <a:tcPr marL="96852" marR="96852" marT="48426" marB="48426"/>
                </a:tc>
                <a:tc>
                  <a:txBody>
                    <a:bodyPr/>
                    <a:lstStyle/>
                    <a:p>
                      <a:r>
                        <a:rPr lang="en-IN" sz="1900"/>
                        <a:t>160</a:t>
                      </a:r>
                    </a:p>
                  </a:txBody>
                  <a:tcPr marL="96852" marR="96852" marT="48426" marB="48426"/>
                </a:tc>
                <a:tc>
                  <a:txBody>
                    <a:bodyPr/>
                    <a:lstStyle/>
                    <a:p>
                      <a:r>
                        <a:rPr lang="en-IN" sz="1900" dirty="0"/>
                        <a:t>6</a:t>
                      </a:r>
                    </a:p>
                  </a:txBody>
                  <a:tcPr marL="96852" marR="96852" marT="48426" marB="48426"/>
                </a:tc>
                <a:extLst>
                  <a:ext uri="{0D108BD9-81ED-4DB2-BD59-A6C34878D82A}">
                    <a16:rowId xmlns:a16="http://schemas.microsoft.com/office/drawing/2014/main" val="1937128007"/>
                  </a:ext>
                </a:extLst>
              </a:tr>
              <a:tr h="426149">
                <a:tc>
                  <a:txBody>
                    <a:bodyPr/>
                    <a:lstStyle/>
                    <a:p>
                      <a:r>
                        <a:rPr lang="en-IN" sz="1900"/>
                        <a:t>TOTAL EXPORTS</a:t>
                      </a:r>
                    </a:p>
                  </a:txBody>
                  <a:tcPr marL="96852" marR="96852" marT="48426" marB="48426"/>
                </a:tc>
                <a:tc>
                  <a:txBody>
                    <a:bodyPr/>
                    <a:lstStyle/>
                    <a:p>
                      <a:r>
                        <a:rPr lang="en-IN" sz="1900"/>
                        <a:t>313</a:t>
                      </a:r>
                    </a:p>
                  </a:txBody>
                  <a:tcPr marL="96852" marR="96852" marT="48426" marB="48426"/>
                </a:tc>
                <a:tc>
                  <a:txBody>
                    <a:bodyPr/>
                    <a:lstStyle/>
                    <a:p>
                      <a:r>
                        <a:rPr lang="en-IN" sz="1900" dirty="0"/>
                        <a:t>400</a:t>
                      </a:r>
                    </a:p>
                  </a:txBody>
                  <a:tcPr marL="96852" marR="96852" marT="48426" marB="48426"/>
                </a:tc>
                <a:tc>
                  <a:txBody>
                    <a:bodyPr/>
                    <a:lstStyle/>
                    <a:p>
                      <a:r>
                        <a:rPr lang="en-IN" sz="1900" dirty="0"/>
                        <a:t>27</a:t>
                      </a:r>
                    </a:p>
                  </a:txBody>
                  <a:tcPr marL="96852" marR="96852" marT="48426" marB="48426"/>
                </a:tc>
                <a:extLst>
                  <a:ext uri="{0D108BD9-81ED-4DB2-BD59-A6C34878D82A}">
                    <a16:rowId xmlns:a16="http://schemas.microsoft.com/office/drawing/2014/main" val="1360760882"/>
                  </a:ext>
                </a:extLst>
              </a:tr>
            </a:tbl>
          </a:graphicData>
        </a:graphic>
      </p:graphicFrame>
      <p:sp>
        <p:nvSpPr>
          <p:cNvPr id="5" name="TextBox 4">
            <a:extLst>
              <a:ext uri="{FF2B5EF4-FFF2-40B4-BE49-F238E27FC236}">
                <a16:creationId xmlns:a16="http://schemas.microsoft.com/office/drawing/2014/main" id="{DF427720-CE28-45EE-A2C7-765EFFE91535}"/>
              </a:ext>
            </a:extLst>
          </p:cNvPr>
          <p:cNvSpPr txBox="1"/>
          <p:nvPr/>
        </p:nvSpPr>
        <p:spPr>
          <a:xfrm>
            <a:off x="1483360" y="5913120"/>
            <a:ext cx="9204960" cy="369332"/>
          </a:xfrm>
          <a:prstGeom prst="rect">
            <a:avLst/>
          </a:prstGeom>
          <a:noFill/>
        </p:spPr>
        <p:txBody>
          <a:bodyPr wrap="square" rtlCol="0">
            <a:spAutoFit/>
          </a:bodyPr>
          <a:lstStyle/>
          <a:p>
            <a:pPr marL="285750" indent="-285750">
              <a:buFont typeface="Arial" panose="020B0604020202020204" pitchFamily="34" charset="0"/>
              <a:buChar char="•"/>
            </a:pPr>
            <a:r>
              <a:rPr lang="en-IN" dirty="0"/>
              <a:t>IBEF Projects Merchandise exports  to grow from 313bn$ to 400bn$ IN FY2021-22.</a:t>
            </a:r>
          </a:p>
        </p:txBody>
      </p:sp>
    </p:spTree>
    <p:extLst>
      <p:ext uri="{BB962C8B-B14F-4D97-AF65-F5344CB8AC3E}">
        <p14:creationId xmlns:p14="http://schemas.microsoft.com/office/powerpoint/2010/main" val="2990767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8">
            <a:extLst>
              <a:ext uri="{FF2B5EF4-FFF2-40B4-BE49-F238E27FC236}">
                <a16:creationId xmlns:a16="http://schemas.microsoft.com/office/drawing/2014/main" id="{F812110C-454D-45D4-A43C-D268FC30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D30CEE-CC00-4649-98D0-3A203835A23D}"/>
              </a:ext>
            </a:extLst>
          </p:cNvPr>
          <p:cNvSpPr>
            <a:spLocks noGrp="1"/>
          </p:cNvSpPr>
          <p:nvPr>
            <p:ph type="title"/>
          </p:nvPr>
        </p:nvSpPr>
        <p:spPr>
          <a:xfrm>
            <a:off x="1655064" y="365760"/>
            <a:ext cx="9363456" cy="1188720"/>
          </a:xfrm>
        </p:spPr>
        <p:txBody>
          <a:bodyPr>
            <a:normAutofit/>
          </a:bodyPr>
          <a:lstStyle/>
          <a:p>
            <a:r>
              <a:rPr lang="en-IN"/>
              <a:t>MERCHANDISE IMPORTS</a:t>
            </a:r>
          </a:p>
        </p:txBody>
      </p:sp>
      <p:sp>
        <p:nvSpPr>
          <p:cNvPr id="18" name="Freeform: Shape 10">
            <a:extLst>
              <a:ext uri="{FF2B5EF4-FFF2-40B4-BE49-F238E27FC236}">
                <a16:creationId xmlns:a16="http://schemas.microsoft.com/office/drawing/2014/main" id="{A3663F10-4AEF-432D-B195-513FD3539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2">
            <a:extLst>
              <a:ext uri="{FF2B5EF4-FFF2-40B4-BE49-F238E27FC236}">
                <a16:creationId xmlns:a16="http://schemas.microsoft.com/office/drawing/2014/main" id="{E8AEFC5D-4625-4A90-904B-81C44B4AF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Table 4">
            <a:extLst>
              <a:ext uri="{FF2B5EF4-FFF2-40B4-BE49-F238E27FC236}">
                <a16:creationId xmlns:a16="http://schemas.microsoft.com/office/drawing/2014/main" id="{13EFF525-D89D-4C76-92DC-D8DF777D1C31}"/>
              </a:ext>
            </a:extLst>
          </p:cNvPr>
          <p:cNvGraphicFramePr>
            <a:graphicFrameLocks noGrp="1"/>
          </p:cNvGraphicFramePr>
          <p:nvPr>
            <p:ph idx="1"/>
            <p:extLst>
              <p:ext uri="{D42A27DB-BD31-4B8C-83A1-F6EECF244321}">
                <p14:modId xmlns:p14="http://schemas.microsoft.com/office/powerpoint/2010/main" val="3016670310"/>
              </p:ext>
            </p:extLst>
          </p:nvPr>
        </p:nvGraphicFramePr>
        <p:xfrm>
          <a:off x="1566574" y="1844340"/>
          <a:ext cx="9363460" cy="3407657"/>
        </p:xfrm>
        <a:graphic>
          <a:graphicData uri="http://schemas.openxmlformats.org/drawingml/2006/table">
            <a:tbl>
              <a:tblPr firstRow="1" bandRow="1">
                <a:tableStyleId>{5C22544A-7EE6-4342-B048-85BDC9FD1C3A}</a:tableStyleId>
              </a:tblPr>
              <a:tblGrid>
                <a:gridCol w="1472180">
                  <a:extLst>
                    <a:ext uri="{9D8B030D-6E8A-4147-A177-3AD203B41FA5}">
                      <a16:colId xmlns:a16="http://schemas.microsoft.com/office/drawing/2014/main" val="2177183057"/>
                    </a:ext>
                  </a:extLst>
                </a:gridCol>
                <a:gridCol w="1210565">
                  <a:extLst>
                    <a:ext uri="{9D8B030D-6E8A-4147-A177-3AD203B41FA5}">
                      <a16:colId xmlns:a16="http://schemas.microsoft.com/office/drawing/2014/main" val="3662579675"/>
                    </a:ext>
                  </a:extLst>
                </a:gridCol>
                <a:gridCol w="830034">
                  <a:extLst>
                    <a:ext uri="{9D8B030D-6E8A-4147-A177-3AD203B41FA5}">
                      <a16:colId xmlns:a16="http://schemas.microsoft.com/office/drawing/2014/main" val="1703384587"/>
                    </a:ext>
                  </a:extLst>
                </a:gridCol>
                <a:gridCol w="1406605">
                  <a:extLst>
                    <a:ext uri="{9D8B030D-6E8A-4147-A177-3AD203B41FA5}">
                      <a16:colId xmlns:a16="http://schemas.microsoft.com/office/drawing/2014/main" val="4054102411"/>
                    </a:ext>
                  </a:extLst>
                </a:gridCol>
                <a:gridCol w="1457791">
                  <a:extLst>
                    <a:ext uri="{9D8B030D-6E8A-4147-A177-3AD203B41FA5}">
                      <a16:colId xmlns:a16="http://schemas.microsoft.com/office/drawing/2014/main" val="1333051970"/>
                    </a:ext>
                  </a:extLst>
                </a:gridCol>
                <a:gridCol w="1579680">
                  <a:extLst>
                    <a:ext uri="{9D8B030D-6E8A-4147-A177-3AD203B41FA5}">
                      <a16:colId xmlns:a16="http://schemas.microsoft.com/office/drawing/2014/main" val="1720569111"/>
                    </a:ext>
                  </a:extLst>
                </a:gridCol>
                <a:gridCol w="1406605">
                  <a:extLst>
                    <a:ext uri="{9D8B030D-6E8A-4147-A177-3AD203B41FA5}">
                      <a16:colId xmlns:a16="http://schemas.microsoft.com/office/drawing/2014/main" val="524644726"/>
                    </a:ext>
                  </a:extLst>
                </a:gridCol>
              </a:tblGrid>
              <a:tr h="1147301">
                <a:tc>
                  <a:txBody>
                    <a:bodyPr/>
                    <a:lstStyle/>
                    <a:p>
                      <a:r>
                        <a:rPr lang="en-IN" sz="1700"/>
                        <a:t>FINANCIAL </a:t>
                      </a:r>
                    </a:p>
                    <a:p>
                      <a:r>
                        <a:rPr lang="en-IN" sz="1700"/>
                        <a:t>YEAR</a:t>
                      </a:r>
                    </a:p>
                  </a:txBody>
                  <a:tcPr marL="85619" marR="85619" marT="42810" marB="42810"/>
                </a:tc>
                <a:tc>
                  <a:txBody>
                    <a:bodyPr/>
                    <a:lstStyle/>
                    <a:p>
                      <a:r>
                        <a:rPr lang="en-IN" sz="1700"/>
                        <a:t>OIL</a:t>
                      </a:r>
                    </a:p>
                    <a:p>
                      <a:r>
                        <a:rPr lang="en-IN" sz="1700"/>
                        <a:t>(US BN$)</a:t>
                      </a:r>
                    </a:p>
                  </a:txBody>
                  <a:tcPr marL="85619" marR="85619" marT="42810" marB="42810"/>
                </a:tc>
                <a:tc>
                  <a:txBody>
                    <a:bodyPr/>
                    <a:lstStyle/>
                    <a:p>
                      <a:r>
                        <a:rPr lang="en-IN" sz="1700"/>
                        <a:t>%OIL</a:t>
                      </a:r>
                    </a:p>
                  </a:txBody>
                  <a:tcPr marL="85619" marR="85619" marT="42810" marB="42810"/>
                </a:tc>
                <a:tc>
                  <a:txBody>
                    <a:bodyPr/>
                    <a:lstStyle/>
                    <a:p>
                      <a:r>
                        <a:rPr lang="en-IN" sz="1700"/>
                        <a:t>JEWELLERY AND GEMS</a:t>
                      </a:r>
                    </a:p>
                    <a:p>
                      <a:r>
                        <a:rPr lang="en-IN" sz="1700"/>
                        <a:t>(US BN$)</a:t>
                      </a:r>
                    </a:p>
                  </a:txBody>
                  <a:tcPr marL="85619" marR="85619" marT="42810" marB="42810"/>
                </a:tc>
                <a:tc>
                  <a:txBody>
                    <a:bodyPr/>
                    <a:lstStyle/>
                    <a:p>
                      <a:r>
                        <a:rPr lang="en-IN" sz="1700"/>
                        <a:t>%JEWELERRY AND GEMS</a:t>
                      </a:r>
                    </a:p>
                  </a:txBody>
                  <a:tcPr marL="85619" marR="85619" marT="42810" marB="42810"/>
                </a:tc>
                <a:tc>
                  <a:txBody>
                    <a:bodyPr/>
                    <a:lstStyle/>
                    <a:p>
                      <a:r>
                        <a:rPr lang="en-IN" sz="1700"/>
                        <a:t>NON-OIL NON-JEWELLERY(US BN$)</a:t>
                      </a:r>
                    </a:p>
                  </a:txBody>
                  <a:tcPr marL="85619" marR="85619" marT="42810" marB="428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700"/>
                        <a:t>%NON-OIL NON-JEWELLERY</a:t>
                      </a:r>
                    </a:p>
                  </a:txBody>
                  <a:tcPr marL="85619" marR="85619" marT="42810" marB="42810"/>
                </a:tc>
                <a:extLst>
                  <a:ext uri="{0D108BD9-81ED-4DB2-BD59-A6C34878D82A}">
                    <a16:rowId xmlns:a16="http://schemas.microsoft.com/office/drawing/2014/main" val="97658065"/>
                  </a:ext>
                </a:extLst>
              </a:tr>
              <a:tr h="376726">
                <a:tc>
                  <a:txBody>
                    <a:bodyPr/>
                    <a:lstStyle/>
                    <a:p>
                      <a:r>
                        <a:rPr lang="en-IN" sz="1700"/>
                        <a:t>2015-16</a:t>
                      </a:r>
                    </a:p>
                  </a:txBody>
                  <a:tcPr marL="85619" marR="85619" marT="42810" marB="42810"/>
                </a:tc>
                <a:tc>
                  <a:txBody>
                    <a:bodyPr/>
                    <a:lstStyle/>
                    <a:p>
                      <a:r>
                        <a:rPr lang="en-IN" sz="1500"/>
                        <a:t>82.9</a:t>
                      </a:r>
                    </a:p>
                  </a:txBody>
                  <a:tcPr marL="73902" marR="73902" marT="36951" marB="36951"/>
                </a:tc>
                <a:tc>
                  <a:txBody>
                    <a:bodyPr/>
                    <a:lstStyle/>
                    <a:p>
                      <a:r>
                        <a:rPr lang="en-IN" sz="1700"/>
                        <a:t>21.7</a:t>
                      </a:r>
                    </a:p>
                  </a:txBody>
                  <a:tcPr marL="85619" marR="85619" marT="42810" marB="42810"/>
                </a:tc>
                <a:tc>
                  <a:txBody>
                    <a:bodyPr/>
                    <a:lstStyle/>
                    <a:p>
                      <a:r>
                        <a:rPr lang="en-IN" sz="1700" dirty="0"/>
                        <a:t>24.41</a:t>
                      </a:r>
                    </a:p>
                  </a:txBody>
                  <a:tcPr marL="85619" marR="85619" marT="42810" marB="42810"/>
                </a:tc>
                <a:tc>
                  <a:txBody>
                    <a:bodyPr/>
                    <a:lstStyle/>
                    <a:p>
                      <a:r>
                        <a:rPr lang="en-IN" sz="1700"/>
                        <a:t>6.4</a:t>
                      </a:r>
                    </a:p>
                  </a:txBody>
                  <a:tcPr marL="85619" marR="85619" marT="42810" marB="42810"/>
                </a:tc>
                <a:tc>
                  <a:txBody>
                    <a:bodyPr/>
                    <a:lstStyle/>
                    <a:p>
                      <a:r>
                        <a:rPr lang="en-IN" sz="1700"/>
                        <a:t>273.69</a:t>
                      </a:r>
                    </a:p>
                  </a:txBody>
                  <a:tcPr marL="85619" marR="85619" marT="42810" marB="42810"/>
                </a:tc>
                <a:tc>
                  <a:txBody>
                    <a:bodyPr/>
                    <a:lstStyle/>
                    <a:p>
                      <a:r>
                        <a:rPr lang="en-IN" sz="1700"/>
                        <a:t>71.8</a:t>
                      </a:r>
                    </a:p>
                  </a:txBody>
                  <a:tcPr marL="85619" marR="85619" marT="42810" marB="42810"/>
                </a:tc>
                <a:extLst>
                  <a:ext uri="{0D108BD9-81ED-4DB2-BD59-A6C34878D82A}">
                    <a16:rowId xmlns:a16="http://schemas.microsoft.com/office/drawing/2014/main" val="2880545697"/>
                  </a:ext>
                </a:extLst>
              </a:tr>
              <a:tr h="376726">
                <a:tc>
                  <a:txBody>
                    <a:bodyPr/>
                    <a:lstStyle/>
                    <a:p>
                      <a:r>
                        <a:rPr lang="en-IN" sz="1700"/>
                        <a:t>2016-17</a:t>
                      </a:r>
                    </a:p>
                  </a:txBody>
                  <a:tcPr marL="85619" marR="85619" marT="42810" marB="42810"/>
                </a:tc>
                <a:tc>
                  <a:txBody>
                    <a:bodyPr/>
                    <a:lstStyle/>
                    <a:p>
                      <a:r>
                        <a:rPr lang="en-IN" sz="1500"/>
                        <a:t>86.9</a:t>
                      </a:r>
                    </a:p>
                  </a:txBody>
                  <a:tcPr marL="73902" marR="73902" marT="36951" marB="36951"/>
                </a:tc>
                <a:tc>
                  <a:txBody>
                    <a:bodyPr/>
                    <a:lstStyle/>
                    <a:p>
                      <a:r>
                        <a:rPr lang="en-IN" sz="1700"/>
                        <a:t>22.7</a:t>
                      </a:r>
                    </a:p>
                  </a:txBody>
                  <a:tcPr marL="85619" marR="85619" marT="42810" marB="42810"/>
                </a:tc>
                <a:tc>
                  <a:txBody>
                    <a:bodyPr/>
                    <a:lstStyle/>
                    <a:p>
                      <a:r>
                        <a:rPr lang="en-IN" sz="1700" dirty="0"/>
                        <a:t>28.8</a:t>
                      </a:r>
                    </a:p>
                  </a:txBody>
                  <a:tcPr marL="85619" marR="85619" marT="42810" marB="42810"/>
                </a:tc>
                <a:tc>
                  <a:txBody>
                    <a:bodyPr/>
                    <a:lstStyle/>
                    <a:p>
                      <a:r>
                        <a:rPr lang="en-IN" sz="1700"/>
                        <a:t>7.5</a:t>
                      </a:r>
                    </a:p>
                  </a:txBody>
                  <a:tcPr marL="85619" marR="85619" marT="42810" marB="42810"/>
                </a:tc>
                <a:tc>
                  <a:txBody>
                    <a:bodyPr/>
                    <a:lstStyle/>
                    <a:p>
                      <a:r>
                        <a:rPr lang="en-IN" sz="1700"/>
                        <a:t>266.3</a:t>
                      </a:r>
                    </a:p>
                  </a:txBody>
                  <a:tcPr marL="85619" marR="85619" marT="42810" marB="42810"/>
                </a:tc>
                <a:tc>
                  <a:txBody>
                    <a:bodyPr/>
                    <a:lstStyle/>
                    <a:p>
                      <a:r>
                        <a:rPr lang="en-IN" sz="1700"/>
                        <a:t>69.71</a:t>
                      </a:r>
                    </a:p>
                  </a:txBody>
                  <a:tcPr marL="85619" marR="85619" marT="42810" marB="42810"/>
                </a:tc>
                <a:extLst>
                  <a:ext uri="{0D108BD9-81ED-4DB2-BD59-A6C34878D82A}">
                    <a16:rowId xmlns:a16="http://schemas.microsoft.com/office/drawing/2014/main" val="1496550377"/>
                  </a:ext>
                </a:extLst>
              </a:tr>
              <a:tr h="376726">
                <a:tc>
                  <a:txBody>
                    <a:bodyPr/>
                    <a:lstStyle/>
                    <a:p>
                      <a:r>
                        <a:rPr lang="en-IN" sz="1700"/>
                        <a:t>2017-18</a:t>
                      </a:r>
                    </a:p>
                  </a:txBody>
                  <a:tcPr marL="85619" marR="85619" marT="42810" marB="42810"/>
                </a:tc>
                <a:tc>
                  <a:txBody>
                    <a:bodyPr/>
                    <a:lstStyle/>
                    <a:p>
                      <a:r>
                        <a:rPr lang="en-IN" sz="1500"/>
                        <a:t>108</a:t>
                      </a:r>
                    </a:p>
                  </a:txBody>
                  <a:tcPr marL="73902" marR="73902" marT="36951" marB="36951"/>
                </a:tc>
                <a:tc>
                  <a:txBody>
                    <a:bodyPr/>
                    <a:lstStyle/>
                    <a:p>
                      <a:r>
                        <a:rPr lang="en-IN" sz="1700"/>
                        <a:t>23.22</a:t>
                      </a:r>
                    </a:p>
                  </a:txBody>
                  <a:tcPr marL="85619" marR="85619" marT="42810" marB="42810"/>
                </a:tc>
                <a:tc>
                  <a:txBody>
                    <a:bodyPr/>
                    <a:lstStyle/>
                    <a:p>
                      <a:r>
                        <a:rPr lang="en-IN" sz="1700" dirty="0"/>
                        <a:t>31.69</a:t>
                      </a:r>
                    </a:p>
                  </a:txBody>
                  <a:tcPr marL="85619" marR="85619" marT="42810" marB="42810"/>
                </a:tc>
                <a:tc>
                  <a:txBody>
                    <a:bodyPr/>
                    <a:lstStyle/>
                    <a:p>
                      <a:r>
                        <a:rPr lang="en-IN" sz="1700"/>
                        <a:t>6.8</a:t>
                      </a:r>
                    </a:p>
                  </a:txBody>
                  <a:tcPr marL="85619" marR="85619" marT="42810" marB="42810"/>
                </a:tc>
                <a:tc>
                  <a:txBody>
                    <a:bodyPr/>
                    <a:lstStyle/>
                    <a:p>
                      <a:r>
                        <a:rPr lang="en-IN" sz="1700"/>
                        <a:t>325.31</a:t>
                      </a:r>
                    </a:p>
                  </a:txBody>
                  <a:tcPr marL="85619" marR="85619" marT="42810" marB="42810"/>
                </a:tc>
                <a:tc>
                  <a:txBody>
                    <a:bodyPr/>
                    <a:lstStyle/>
                    <a:p>
                      <a:r>
                        <a:rPr lang="en-IN" sz="1700"/>
                        <a:t>69.9</a:t>
                      </a:r>
                    </a:p>
                  </a:txBody>
                  <a:tcPr marL="85619" marR="85619" marT="42810" marB="42810"/>
                </a:tc>
                <a:extLst>
                  <a:ext uri="{0D108BD9-81ED-4DB2-BD59-A6C34878D82A}">
                    <a16:rowId xmlns:a16="http://schemas.microsoft.com/office/drawing/2014/main" val="3198283558"/>
                  </a:ext>
                </a:extLst>
              </a:tr>
              <a:tr h="376726">
                <a:tc>
                  <a:txBody>
                    <a:bodyPr/>
                    <a:lstStyle/>
                    <a:p>
                      <a:r>
                        <a:rPr lang="en-IN" sz="1700"/>
                        <a:t>2018-19</a:t>
                      </a:r>
                    </a:p>
                  </a:txBody>
                  <a:tcPr marL="85619" marR="85619" marT="42810" marB="42810"/>
                </a:tc>
                <a:tc>
                  <a:txBody>
                    <a:bodyPr/>
                    <a:lstStyle/>
                    <a:p>
                      <a:r>
                        <a:rPr lang="en-IN" sz="1500"/>
                        <a:t>140</a:t>
                      </a:r>
                    </a:p>
                  </a:txBody>
                  <a:tcPr marL="73902" marR="73902" marT="36951" marB="36951"/>
                </a:tc>
                <a:tc>
                  <a:txBody>
                    <a:bodyPr/>
                    <a:lstStyle/>
                    <a:p>
                      <a:r>
                        <a:rPr lang="en-IN" sz="1700"/>
                        <a:t>27.2</a:t>
                      </a:r>
                    </a:p>
                  </a:txBody>
                  <a:tcPr marL="85619" marR="85619" marT="42810" marB="42810"/>
                </a:tc>
                <a:tc>
                  <a:txBody>
                    <a:bodyPr/>
                    <a:lstStyle/>
                    <a:p>
                      <a:r>
                        <a:rPr lang="en-IN" sz="1700" dirty="0"/>
                        <a:t>26.57</a:t>
                      </a:r>
                    </a:p>
                  </a:txBody>
                  <a:tcPr marL="85619" marR="85619" marT="42810" marB="42810"/>
                </a:tc>
                <a:tc>
                  <a:txBody>
                    <a:bodyPr/>
                    <a:lstStyle/>
                    <a:p>
                      <a:r>
                        <a:rPr lang="en-IN" sz="1700"/>
                        <a:t>5.1</a:t>
                      </a:r>
                    </a:p>
                  </a:txBody>
                  <a:tcPr marL="85619" marR="85619" marT="42810" marB="42810"/>
                </a:tc>
                <a:tc>
                  <a:txBody>
                    <a:bodyPr/>
                    <a:lstStyle/>
                    <a:p>
                      <a:r>
                        <a:rPr lang="en-IN" sz="1700"/>
                        <a:t>347.43</a:t>
                      </a:r>
                    </a:p>
                  </a:txBody>
                  <a:tcPr marL="85619" marR="85619" marT="42810" marB="42810"/>
                </a:tc>
                <a:tc>
                  <a:txBody>
                    <a:bodyPr/>
                    <a:lstStyle/>
                    <a:p>
                      <a:r>
                        <a:rPr lang="en-IN" sz="1700"/>
                        <a:t>67.5</a:t>
                      </a:r>
                    </a:p>
                  </a:txBody>
                  <a:tcPr marL="85619" marR="85619" marT="42810" marB="42810"/>
                </a:tc>
                <a:extLst>
                  <a:ext uri="{0D108BD9-81ED-4DB2-BD59-A6C34878D82A}">
                    <a16:rowId xmlns:a16="http://schemas.microsoft.com/office/drawing/2014/main" val="723206161"/>
                  </a:ext>
                </a:extLst>
              </a:tr>
              <a:tr h="376726">
                <a:tc>
                  <a:txBody>
                    <a:bodyPr/>
                    <a:lstStyle/>
                    <a:p>
                      <a:r>
                        <a:rPr lang="en-IN" sz="1700"/>
                        <a:t>2019-20</a:t>
                      </a:r>
                    </a:p>
                  </a:txBody>
                  <a:tcPr marL="85619" marR="85619" marT="42810" marB="42810"/>
                </a:tc>
                <a:tc>
                  <a:txBody>
                    <a:bodyPr/>
                    <a:lstStyle/>
                    <a:p>
                      <a:r>
                        <a:rPr lang="en-IN" sz="1500"/>
                        <a:t>130</a:t>
                      </a:r>
                    </a:p>
                  </a:txBody>
                  <a:tcPr marL="73902" marR="73902" marT="36951" marB="36951"/>
                </a:tc>
                <a:tc>
                  <a:txBody>
                    <a:bodyPr/>
                    <a:lstStyle/>
                    <a:p>
                      <a:r>
                        <a:rPr lang="en-IN" sz="1700"/>
                        <a:t>27.4</a:t>
                      </a:r>
                    </a:p>
                  </a:txBody>
                  <a:tcPr marL="85619" marR="85619" marT="42810" marB="42810"/>
                </a:tc>
                <a:tc>
                  <a:txBody>
                    <a:bodyPr/>
                    <a:lstStyle/>
                    <a:p>
                      <a:r>
                        <a:rPr lang="en-IN" sz="1700" dirty="0"/>
                        <a:t>24.53</a:t>
                      </a:r>
                    </a:p>
                  </a:txBody>
                  <a:tcPr marL="85619" marR="85619" marT="42810" marB="42810"/>
                </a:tc>
                <a:tc>
                  <a:txBody>
                    <a:bodyPr/>
                    <a:lstStyle/>
                    <a:p>
                      <a:r>
                        <a:rPr lang="en-IN" sz="1700"/>
                        <a:t>5.1</a:t>
                      </a:r>
                    </a:p>
                  </a:txBody>
                  <a:tcPr marL="85619" marR="85619" marT="42810" marB="42810"/>
                </a:tc>
                <a:tc>
                  <a:txBody>
                    <a:bodyPr/>
                    <a:lstStyle/>
                    <a:p>
                      <a:r>
                        <a:rPr lang="en-IN" sz="1700"/>
                        <a:t>319.47</a:t>
                      </a:r>
                    </a:p>
                  </a:txBody>
                  <a:tcPr marL="85619" marR="85619" marT="42810" marB="42810"/>
                </a:tc>
                <a:tc>
                  <a:txBody>
                    <a:bodyPr/>
                    <a:lstStyle/>
                    <a:p>
                      <a:r>
                        <a:rPr lang="en-IN" sz="1700"/>
                        <a:t>67.3</a:t>
                      </a:r>
                    </a:p>
                  </a:txBody>
                  <a:tcPr marL="85619" marR="85619" marT="42810" marB="42810"/>
                </a:tc>
                <a:extLst>
                  <a:ext uri="{0D108BD9-81ED-4DB2-BD59-A6C34878D82A}">
                    <a16:rowId xmlns:a16="http://schemas.microsoft.com/office/drawing/2014/main" val="1637837153"/>
                  </a:ext>
                </a:extLst>
              </a:tr>
              <a:tr h="376726">
                <a:tc>
                  <a:txBody>
                    <a:bodyPr/>
                    <a:lstStyle/>
                    <a:p>
                      <a:r>
                        <a:rPr lang="en-IN" sz="1700"/>
                        <a:t>2020-21</a:t>
                      </a:r>
                    </a:p>
                  </a:txBody>
                  <a:tcPr marL="85619" marR="85619" marT="42810" marB="42810"/>
                </a:tc>
                <a:tc>
                  <a:txBody>
                    <a:bodyPr/>
                    <a:lstStyle/>
                    <a:p>
                      <a:r>
                        <a:rPr lang="en-IN" sz="1700"/>
                        <a:t>82.6</a:t>
                      </a:r>
                    </a:p>
                  </a:txBody>
                  <a:tcPr marL="85619" marR="85619" marT="42810" marB="42810"/>
                </a:tc>
                <a:tc>
                  <a:txBody>
                    <a:bodyPr/>
                    <a:lstStyle/>
                    <a:p>
                      <a:r>
                        <a:rPr lang="en-IN" sz="1700"/>
                        <a:t>20.9</a:t>
                      </a:r>
                    </a:p>
                  </a:txBody>
                  <a:tcPr marL="85619" marR="85619" marT="42810" marB="42810"/>
                </a:tc>
                <a:tc>
                  <a:txBody>
                    <a:bodyPr/>
                    <a:lstStyle/>
                    <a:p>
                      <a:r>
                        <a:rPr lang="en-IN" sz="1700" dirty="0"/>
                        <a:t>16.49</a:t>
                      </a:r>
                    </a:p>
                  </a:txBody>
                  <a:tcPr marL="85619" marR="85619" marT="42810" marB="42810"/>
                </a:tc>
                <a:tc>
                  <a:txBody>
                    <a:bodyPr/>
                    <a:lstStyle/>
                    <a:p>
                      <a:r>
                        <a:rPr lang="en-IN" sz="1700"/>
                        <a:t>4.1</a:t>
                      </a:r>
                    </a:p>
                  </a:txBody>
                  <a:tcPr marL="85619" marR="85619" marT="42810" marB="42810"/>
                </a:tc>
                <a:tc>
                  <a:txBody>
                    <a:bodyPr/>
                    <a:lstStyle/>
                    <a:p>
                      <a:r>
                        <a:rPr lang="en-IN" sz="1700"/>
                        <a:t>294.91</a:t>
                      </a:r>
                    </a:p>
                  </a:txBody>
                  <a:tcPr marL="85619" marR="85619" marT="42810" marB="42810"/>
                </a:tc>
                <a:tc>
                  <a:txBody>
                    <a:bodyPr/>
                    <a:lstStyle/>
                    <a:p>
                      <a:r>
                        <a:rPr lang="en-IN" sz="1700" dirty="0"/>
                        <a:t>74.8 </a:t>
                      </a:r>
                    </a:p>
                  </a:txBody>
                  <a:tcPr marL="85619" marR="85619" marT="42810" marB="42810"/>
                </a:tc>
                <a:extLst>
                  <a:ext uri="{0D108BD9-81ED-4DB2-BD59-A6C34878D82A}">
                    <a16:rowId xmlns:a16="http://schemas.microsoft.com/office/drawing/2014/main" val="3969797010"/>
                  </a:ext>
                </a:extLst>
              </a:tr>
            </a:tbl>
          </a:graphicData>
        </a:graphic>
      </p:graphicFrame>
      <p:sp>
        <p:nvSpPr>
          <p:cNvPr id="3" name="TextBox 2">
            <a:extLst>
              <a:ext uri="{FF2B5EF4-FFF2-40B4-BE49-F238E27FC236}">
                <a16:creationId xmlns:a16="http://schemas.microsoft.com/office/drawing/2014/main" id="{3FCE276C-6609-4711-A4D4-03AA6D42988D}"/>
              </a:ext>
            </a:extLst>
          </p:cNvPr>
          <p:cNvSpPr txBox="1"/>
          <p:nvPr/>
        </p:nvSpPr>
        <p:spPr>
          <a:xfrm>
            <a:off x="1150374" y="5385425"/>
            <a:ext cx="9379974" cy="1446550"/>
          </a:xfrm>
          <a:prstGeom prst="rect">
            <a:avLst/>
          </a:prstGeom>
          <a:noFill/>
        </p:spPr>
        <p:txBody>
          <a:bodyPr wrap="square" rtlCol="0">
            <a:spAutoFit/>
          </a:bodyPr>
          <a:lstStyle/>
          <a:p>
            <a:pPr marL="285750" indent="-285750">
              <a:buFont typeface="Arial" panose="020B0604020202020204" pitchFamily="34" charset="0"/>
              <a:buChar char="•"/>
            </a:pPr>
            <a:r>
              <a:rPr lang="en-US" sz="1700" dirty="0">
                <a:latin typeface="Roboto" panose="02000000000000000000" pitchFamily="2" charset="0"/>
                <a:ea typeface="Roboto" panose="02000000000000000000" pitchFamily="2" charset="0"/>
              </a:rPr>
              <a:t>Imports contracted more than exports due to weaker domestic demand, especially for the intermediate and capital-intensive goods. India’s imports therefore declined by 17.1% in 2020-21 after declining by 7.7% in 2019-20. </a:t>
            </a:r>
          </a:p>
          <a:p>
            <a:pPr marL="285750" indent="-285750">
              <a:buFont typeface="Arial" panose="020B0604020202020204" pitchFamily="34" charset="0"/>
              <a:buChar char="•"/>
            </a:pPr>
            <a:r>
              <a:rPr lang="en-US" sz="1700" dirty="0">
                <a:latin typeface="Roboto" panose="02000000000000000000" pitchFamily="2" charset="0"/>
                <a:ea typeface="Roboto" panose="02000000000000000000" pitchFamily="2" charset="0"/>
              </a:rPr>
              <a:t>Overall, India’s trade deficit during 2020-21 stood at US$ 103 bn narrowing from US$ 161 bn in 2019-20 leading to a current account surplus of US$ 24 bn (0.9% of GDP) in 17 years.</a:t>
            </a:r>
            <a:endParaRPr lang="en-IN" sz="17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8594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EC13F-E5E5-44AC-B449-EB176367B104}"/>
              </a:ext>
            </a:extLst>
          </p:cNvPr>
          <p:cNvSpPr>
            <a:spLocks noGrp="1"/>
          </p:cNvSpPr>
          <p:nvPr>
            <p:ph type="title"/>
          </p:nvPr>
        </p:nvSpPr>
        <p:spPr>
          <a:xfrm>
            <a:off x="586478" y="1683756"/>
            <a:ext cx="3115265" cy="2396359"/>
          </a:xfrm>
        </p:spPr>
        <p:txBody>
          <a:bodyPr anchor="b">
            <a:normAutofit/>
          </a:bodyPr>
          <a:lstStyle/>
          <a:p>
            <a:pPr algn="r"/>
            <a:r>
              <a:rPr lang="en-IN" sz="4000">
                <a:solidFill>
                  <a:srgbClr val="FFFFFF"/>
                </a:solidFill>
              </a:rPr>
              <a:t>INDEX</a:t>
            </a:r>
          </a:p>
        </p:txBody>
      </p:sp>
      <p:graphicFrame>
        <p:nvGraphicFramePr>
          <p:cNvPr id="7" name="Content Placeholder 2">
            <a:extLst>
              <a:ext uri="{FF2B5EF4-FFF2-40B4-BE49-F238E27FC236}">
                <a16:creationId xmlns:a16="http://schemas.microsoft.com/office/drawing/2014/main" id="{CE0FFBB2-856E-4790-B34F-0B407E8A788F}"/>
              </a:ext>
            </a:extLst>
          </p:cNvPr>
          <p:cNvGraphicFramePr>
            <a:graphicFrameLocks noGrp="1"/>
          </p:cNvGraphicFramePr>
          <p:nvPr>
            <p:ph idx="1"/>
            <p:extLst>
              <p:ext uri="{D42A27DB-BD31-4B8C-83A1-F6EECF244321}">
                <p14:modId xmlns:p14="http://schemas.microsoft.com/office/powerpoint/2010/main" val="235614435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779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8026CE39-5B97-4EEA-9661-85E070C9B217}"/>
              </a:ext>
            </a:extLst>
          </p:cNvPr>
          <p:cNvSpPr>
            <a:spLocks noGrp="1"/>
          </p:cNvSpPr>
          <p:nvPr>
            <p:ph type="title"/>
          </p:nvPr>
        </p:nvSpPr>
        <p:spPr>
          <a:xfrm>
            <a:off x="942372" y="-48353"/>
            <a:ext cx="10515600" cy="1325563"/>
          </a:xfrm>
        </p:spPr>
        <p:txBody>
          <a:bodyPr/>
          <a:lstStyle/>
          <a:p>
            <a:pPr algn="ctr"/>
            <a:r>
              <a:rPr lang="en-US" altLang="en-US" dirty="0">
                <a:solidFill>
                  <a:srgbClr val="FF0000"/>
                </a:solidFill>
                <a:ea typeface="ＭＳ Ｐゴシック" panose="020B0600070205080204" pitchFamily="34" charset="-128"/>
              </a:rPr>
              <a:t>India’s Crude Oil Import – Outlook FY-22</a:t>
            </a:r>
          </a:p>
        </p:txBody>
      </p:sp>
      <p:sp>
        <p:nvSpPr>
          <p:cNvPr id="3" name="Content Placeholder 2">
            <a:extLst>
              <a:ext uri="{FF2B5EF4-FFF2-40B4-BE49-F238E27FC236}">
                <a16:creationId xmlns:a16="http://schemas.microsoft.com/office/drawing/2014/main" id="{83121CF2-ED43-48BD-87BB-693A18388738}"/>
              </a:ext>
            </a:extLst>
          </p:cNvPr>
          <p:cNvSpPr>
            <a:spLocks noGrp="1"/>
          </p:cNvSpPr>
          <p:nvPr>
            <p:ph sz="half" idx="4294967295"/>
          </p:nvPr>
        </p:nvSpPr>
        <p:spPr>
          <a:xfrm>
            <a:off x="0" y="1825625"/>
            <a:ext cx="5181600" cy="4351338"/>
          </a:xfrm>
        </p:spPr>
        <p:txBody>
          <a:bodyPr/>
          <a:lstStyle/>
          <a:p>
            <a:pPr marL="0" algn="l" rtl="0" eaLnBrk="1" fontAlgn="t" latinLnBrk="0" hangingPunct="1">
              <a:spcBef>
                <a:spcPts val="0"/>
              </a:spcBef>
              <a:spcAft>
                <a:spcPts val="0"/>
              </a:spcAft>
            </a:pPr>
            <a:r>
              <a:rPr lang="en-IN" sz="1800" b="1" i="0" u="none" strike="noStrike" kern="1200" dirty="0">
                <a:solidFill>
                  <a:srgbClr val="FFFFFF"/>
                </a:solidFill>
                <a:effectLst/>
                <a:latin typeface="Calibri" panose="020F0502020204030204" pitchFamily="34" charset="0"/>
              </a:rPr>
              <a:t>381</a:t>
            </a:r>
            <a:endParaRPr lang="en-IN" sz="1800" b="0" i="0" u="none" strike="noStrike" dirty="0">
              <a:effectLst/>
              <a:latin typeface="Arial" panose="020B0604020202020204" pitchFamily="34" charset="0"/>
            </a:endParaRPr>
          </a:p>
          <a:p>
            <a:endParaRPr lang="en-IN" dirty="0"/>
          </a:p>
        </p:txBody>
      </p:sp>
      <p:sp>
        <p:nvSpPr>
          <p:cNvPr id="48130" name="TextBox 4">
            <a:extLst>
              <a:ext uri="{FF2B5EF4-FFF2-40B4-BE49-F238E27FC236}">
                <a16:creationId xmlns:a16="http://schemas.microsoft.com/office/drawing/2014/main" id="{22BBAD90-71D0-4657-852B-75C228D4B97D}"/>
              </a:ext>
            </a:extLst>
          </p:cNvPr>
          <p:cNvSpPr txBox="1">
            <a:spLocks noChangeArrowheads="1"/>
          </p:cNvSpPr>
          <p:nvPr/>
        </p:nvSpPr>
        <p:spPr bwMode="auto">
          <a:xfrm>
            <a:off x="1490346" y="4650291"/>
            <a:ext cx="871061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285750" indent="-285750" eaLnBrk="1" hangingPunct="1">
              <a:buFont typeface="Arial" panose="020B0604020202020204" pitchFamily="34" charset="0"/>
              <a:buChar char="•"/>
            </a:pPr>
            <a:r>
              <a:rPr lang="en-US" i="0" dirty="0">
                <a:solidFill>
                  <a:srgbClr val="333333"/>
                </a:solidFill>
                <a:effectLst/>
                <a:latin typeface="Roboto" panose="02000000000000000000" pitchFamily="2" charset="0"/>
                <a:ea typeface="Roboto" panose="02000000000000000000" pitchFamily="2" charset="0"/>
              </a:rPr>
              <a:t>According to the International Energy Agency (IEA), consumption of natural gas in India is expected to grow by 25 billion cubic </a:t>
            </a:r>
            <a:r>
              <a:rPr lang="en-US" i="0" dirty="0" err="1">
                <a:solidFill>
                  <a:srgbClr val="333333"/>
                </a:solidFill>
                <a:effectLst/>
                <a:latin typeface="Roboto" panose="02000000000000000000" pitchFamily="2" charset="0"/>
                <a:ea typeface="Roboto" panose="02000000000000000000" pitchFamily="2" charset="0"/>
              </a:rPr>
              <a:t>metres</a:t>
            </a:r>
            <a:r>
              <a:rPr lang="en-US" i="0" dirty="0">
                <a:solidFill>
                  <a:srgbClr val="333333"/>
                </a:solidFill>
                <a:effectLst/>
                <a:latin typeface="Roboto" panose="02000000000000000000" pitchFamily="2" charset="0"/>
                <a:ea typeface="Roboto" panose="02000000000000000000" pitchFamily="2" charset="0"/>
              </a:rPr>
              <a:t> (</a:t>
            </a:r>
            <a:r>
              <a:rPr lang="en-US" i="0" dirty="0" err="1">
                <a:solidFill>
                  <a:srgbClr val="333333"/>
                </a:solidFill>
                <a:effectLst/>
                <a:latin typeface="Roboto" panose="02000000000000000000" pitchFamily="2" charset="0"/>
                <a:ea typeface="Roboto" panose="02000000000000000000" pitchFamily="2" charset="0"/>
              </a:rPr>
              <a:t>bcm</a:t>
            </a:r>
            <a:r>
              <a:rPr lang="en-US" i="0" dirty="0">
                <a:solidFill>
                  <a:srgbClr val="333333"/>
                </a:solidFill>
                <a:effectLst/>
                <a:latin typeface="Roboto" panose="02000000000000000000" pitchFamily="2" charset="0"/>
                <a:ea typeface="Roboto" panose="02000000000000000000" pitchFamily="2" charset="0"/>
              </a:rPr>
              <a:t>), registering an average annual growth of 9% until 2024.</a:t>
            </a:r>
          </a:p>
          <a:p>
            <a:pPr marL="285750" indent="-285750" eaLnBrk="1" hangingPunct="1">
              <a:buFont typeface="Arial" panose="020B0604020202020204" pitchFamily="34" charset="0"/>
              <a:buChar char="•"/>
            </a:pPr>
            <a:r>
              <a:rPr lang="en-US" dirty="0">
                <a:solidFill>
                  <a:srgbClr val="333333"/>
                </a:solidFill>
                <a:latin typeface="Roboto" panose="02000000000000000000" pitchFamily="2" charset="0"/>
                <a:ea typeface="Roboto" panose="02000000000000000000" pitchFamily="2" charset="0"/>
              </a:rPr>
              <a:t>I</a:t>
            </a:r>
            <a:r>
              <a:rPr lang="en-US" i="0" dirty="0">
                <a:solidFill>
                  <a:srgbClr val="333333"/>
                </a:solidFill>
                <a:effectLst/>
                <a:latin typeface="Roboto" panose="02000000000000000000" pitchFamily="2" charset="0"/>
                <a:ea typeface="Roboto" panose="02000000000000000000" pitchFamily="2" charset="0"/>
              </a:rPr>
              <a:t>ndia imports nearly 85% of its crude requirements.</a:t>
            </a:r>
          </a:p>
          <a:p>
            <a:pPr marL="285750" indent="-285750" eaLnBrk="1" hangingPunct="1">
              <a:buFont typeface="Arial" panose="020B0604020202020204" pitchFamily="34" charset="0"/>
              <a:buChar char="•"/>
            </a:pPr>
            <a:r>
              <a:rPr lang="en-US" i="0" dirty="0">
                <a:solidFill>
                  <a:srgbClr val="333333"/>
                </a:solidFill>
                <a:effectLst/>
                <a:latin typeface="Roboto" panose="02000000000000000000" pitchFamily="2" charset="0"/>
                <a:ea typeface="Roboto" panose="02000000000000000000" pitchFamily="2" charset="0"/>
              </a:rPr>
              <a:t>Key Indian oil retailers such as Bharat Petroleum and Hindustan Petroleum have announced plans to increase the capacity of their outlets in rural areas in 2021.</a:t>
            </a:r>
          </a:p>
          <a:p>
            <a:pPr marL="285750" indent="-285750" eaLnBrk="1" hangingPunct="1">
              <a:buFont typeface="Arial" panose="020B0604020202020204" pitchFamily="34" charset="0"/>
              <a:buChar char="•"/>
            </a:pPr>
            <a:r>
              <a:rPr lang="en-US" dirty="0">
                <a:solidFill>
                  <a:srgbClr val="333333"/>
                </a:solidFill>
                <a:latin typeface="Roboto" panose="02000000000000000000" pitchFamily="2" charset="0"/>
                <a:ea typeface="Roboto" panose="02000000000000000000" pitchFamily="2" charset="0"/>
              </a:rPr>
              <a:t>World bank projects crude oil prices to average around 74$/</a:t>
            </a:r>
            <a:r>
              <a:rPr lang="en-US" dirty="0" err="1">
                <a:solidFill>
                  <a:srgbClr val="333333"/>
                </a:solidFill>
                <a:latin typeface="Roboto" panose="02000000000000000000" pitchFamily="2" charset="0"/>
                <a:ea typeface="Roboto" panose="02000000000000000000" pitchFamily="2" charset="0"/>
              </a:rPr>
              <a:t>bbl</a:t>
            </a:r>
            <a:r>
              <a:rPr lang="en-US" dirty="0">
                <a:solidFill>
                  <a:srgbClr val="333333"/>
                </a:solidFill>
                <a:latin typeface="Roboto" panose="02000000000000000000" pitchFamily="2" charset="0"/>
                <a:ea typeface="Roboto" panose="02000000000000000000" pitchFamily="2" charset="0"/>
              </a:rPr>
              <a:t>, with increase in demand by 7%.</a:t>
            </a:r>
            <a:endParaRPr lang="en-US" i="0" dirty="0">
              <a:solidFill>
                <a:srgbClr val="333333"/>
              </a:solidFill>
              <a:effectLst/>
              <a:latin typeface="Roboto" panose="02000000000000000000" pitchFamily="2" charset="0"/>
              <a:ea typeface="Roboto" panose="02000000000000000000" pitchFamily="2" charset="0"/>
            </a:endParaRPr>
          </a:p>
          <a:p>
            <a:pPr marL="285750" indent="-285750" eaLnBrk="1" hangingPunct="1">
              <a:buFont typeface="Arial" panose="020B0604020202020204" pitchFamily="34" charset="0"/>
              <a:buChar char="•"/>
            </a:pPr>
            <a:r>
              <a:rPr lang="en-US" altLang="en-US" dirty="0">
                <a:latin typeface="Roboto" panose="02000000000000000000" pitchFamily="2" charset="0"/>
                <a:ea typeface="Roboto" panose="02000000000000000000" pitchFamily="2" charset="0"/>
              </a:rPr>
              <a:t>India’s import of palm oil fell by 29% in December 21 and vegetable oil fell by 10%.</a:t>
            </a:r>
          </a:p>
          <a:p>
            <a:pPr marL="285750" indent="-285750" eaLnBrk="1" hangingPunct="1">
              <a:buFont typeface="Arial" panose="020B0604020202020204" pitchFamily="34" charset="0"/>
              <a:buChar char="•"/>
            </a:pPr>
            <a:r>
              <a:rPr lang="en-US" altLang="en-US" dirty="0">
                <a:latin typeface="Roboto" panose="02000000000000000000" pitchFamily="2" charset="0"/>
                <a:ea typeface="Roboto" panose="02000000000000000000" pitchFamily="2" charset="0"/>
              </a:rPr>
              <a:t>India’s oil import is valued at 43.7bn$ during FY2021-22(till July), assuming trade to remain stable, oil imports are expected to hit 131.1bn$.</a:t>
            </a:r>
          </a:p>
          <a:p>
            <a:pPr marL="285750" indent="-285750" eaLnBrk="1" hangingPunct="1">
              <a:buFont typeface="Arial" panose="020B0604020202020204" pitchFamily="34" charset="0"/>
              <a:buChar char="•"/>
            </a:pPr>
            <a:endParaRPr lang="en-US" altLang="en-US" dirty="0">
              <a:solidFill>
                <a:srgbClr val="000000"/>
              </a:solidFill>
              <a:latin typeface="Roboto" panose="02000000000000000000" pitchFamily="2" charset="0"/>
              <a:ea typeface="Roboto" panose="02000000000000000000" pitchFamily="2" charset="0"/>
            </a:endParaRPr>
          </a:p>
        </p:txBody>
      </p:sp>
      <p:graphicFrame>
        <p:nvGraphicFramePr>
          <p:cNvPr id="97" name="Table 96">
            <a:extLst>
              <a:ext uri="{FF2B5EF4-FFF2-40B4-BE49-F238E27FC236}">
                <a16:creationId xmlns:a16="http://schemas.microsoft.com/office/drawing/2014/main" id="{9F4F9B97-75B2-474C-9E7E-F45BF37B74E4}"/>
              </a:ext>
            </a:extLst>
          </p:cNvPr>
          <p:cNvGraphicFramePr>
            <a:graphicFrameLocks noGrp="1"/>
          </p:cNvGraphicFramePr>
          <p:nvPr>
            <p:extLst>
              <p:ext uri="{D42A27DB-BD31-4B8C-83A1-F6EECF244321}">
                <p14:modId xmlns:p14="http://schemas.microsoft.com/office/powerpoint/2010/main" val="1757266473"/>
              </p:ext>
            </p:extLst>
          </p:nvPr>
        </p:nvGraphicFramePr>
        <p:xfrm>
          <a:off x="1676401" y="1482725"/>
          <a:ext cx="7715250" cy="3065966"/>
        </p:xfrm>
        <a:graphic>
          <a:graphicData uri="http://schemas.openxmlformats.org/drawingml/2006/table">
            <a:tbl>
              <a:tblPr/>
              <a:tblGrid>
                <a:gridCol w="2019300">
                  <a:extLst>
                    <a:ext uri="{9D8B030D-6E8A-4147-A177-3AD203B41FA5}">
                      <a16:colId xmlns:a16="http://schemas.microsoft.com/office/drawing/2014/main" val="943755435"/>
                    </a:ext>
                  </a:extLst>
                </a:gridCol>
                <a:gridCol w="971550">
                  <a:extLst>
                    <a:ext uri="{9D8B030D-6E8A-4147-A177-3AD203B41FA5}">
                      <a16:colId xmlns:a16="http://schemas.microsoft.com/office/drawing/2014/main" val="1988646625"/>
                    </a:ext>
                  </a:extLst>
                </a:gridCol>
                <a:gridCol w="942975">
                  <a:extLst>
                    <a:ext uri="{9D8B030D-6E8A-4147-A177-3AD203B41FA5}">
                      <a16:colId xmlns:a16="http://schemas.microsoft.com/office/drawing/2014/main" val="296482906"/>
                    </a:ext>
                  </a:extLst>
                </a:gridCol>
                <a:gridCol w="914400">
                  <a:extLst>
                    <a:ext uri="{9D8B030D-6E8A-4147-A177-3AD203B41FA5}">
                      <a16:colId xmlns:a16="http://schemas.microsoft.com/office/drawing/2014/main" val="1346698844"/>
                    </a:ext>
                  </a:extLst>
                </a:gridCol>
                <a:gridCol w="885825">
                  <a:extLst>
                    <a:ext uri="{9D8B030D-6E8A-4147-A177-3AD203B41FA5}">
                      <a16:colId xmlns:a16="http://schemas.microsoft.com/office/drawing/2014/main" val="3383898534"/>
                    </a:ext>
                  </a:extLst>
                </a:gridCol>
                <a:gridCol w="981075">
                  <a:extLst>
                    <a:ext uri="{9D8B030D-6E8A-4147-A177-3AD203B41FA5}">
                      <a16:colId xmlns:a16="http://schemas.microsoft.com/office/drawing/2014/main" val="584793700"/>
                    </a:ext>
                  </a:extLst>
                </a:gridCol>
                <a:gridCol w="1000125">
                  <a:extLst>
                    <a:ext uri="{9D8B030D-6E8A-4147-A177-3AD203B41FA5}">
                      <a16:colId xmlns:a16="http://schemas.microsoft.com/office/drawing/2014/main" val="2119686153"/>
                    </a:ext>
                  </a:extLst>
                </a:gridCol>
              </a:tblGrid>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 </a:t>
                      </a:r>
                      <a:endParaRPr kumimoji="0" lang="en-GB" altLang="en-US" sz="1400" b="0"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2015-16</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2016-17</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2017-18</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2018-19</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2019-20</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2020-21</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146795506"/>
                  </a:ext>
                </a:extLst>
              </a:tr>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Q-1 ($ bn)</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23.3          </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19.01</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21.6</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33.3</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32.7</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13.2</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extLst>
                  <a:ext uri="{0D108BD9-81ED-4DB2-BD59-A6C34878D82A}">
                    <a16:rowId xmlns:a16="http://schemas.microsoft.com/office/drawing/2014/main" val="2055257508"/>
                  </a:ext>
                </a:extLst>
              </a:tr>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Q-2 ($ bn)</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22.7</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20.44</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22.3</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35.3</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28.05</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18.6</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extLst>
                  <a:ext uri="{0D108BD9-81ED-4DB2-BD59-A6C34878D82A}">
                    <a16:rowId xmlns:a16="http://schemas.microsoft.com/office/drawing/2014/main" val="2093277622"/>
                  </a:ext>
                </a:extLst>
              </a:tr>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Q-3 ($ bn)</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19.6</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21.8</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27.7</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39.6</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30.2</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21.4</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extLst>
                  <a:ext uri="{0D108BD9-81ED-4DB2-BD59-A6C34878D82A}">
                    <a16:rowId xmlns:a16="http://schemas.microsoft.com/office/drawing/2014/main" val="3550644983"/>
                  </a:ext>
                </a:extLst>
              </a:tr>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Q-4 ($ bn)</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14.7</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25.53</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31.2</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32.6</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32.9</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18.9</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extLst>
                  <a:ext uri="{0D108BD9-81ED-4DB2-BD59-A6C34878D82A}">
                    <a16:rowId xmlns:a16="http://schemas.microsoft.com/office/drawing/2014/main" val="3014049305"/>
                  </a:ext>
                </a:extLst>
              </a:tr>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Total Crude Import ($ bn)</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80.3</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76.78</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102.8</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140.8</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123.85</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72.1</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extLst>
                  <a:ext uri="{0D108BD9-81ED-4DB2-BD59-A6C34878D82A}">
                    <a16:rowId xmlns:a16="http://schemas.microsoft.com/office/drawing/2014/main" val="1627754543"/>
                  </a:ext>
                </a:extLst>
              </a:tr>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Total Imports ($ bn)</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p>
                      <a:pPr algn="ctr"/>
                      <a:r>
                        <a:rPr lang="en-IN" sz="1600" dirty="0"/>
                        <a:t>381</a:t>
                      </a:r>
                    </a:p>
                  </a:txBody>
                  <a:tcPr marL="78926" marR="78926" marT="39463" marB="3946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p>
                      <a:pPr algn="ctr"/>
                      <a:r>
                        <a:rPr lang="en-IN" sz="1600" b="0" kern="1200" dirty="0">
                          <a:solidFill>
                            <a:schemeClr val="dk1"/>
                          </a:solidFill>
                          <a:effectLst/>
                        </a:rPr>
                        <a:t>382</a:t>
                      </a:r>
                      <a:endParaRPr lang="en-IN" sz="1600" dirty="0"/>
                    </a:p>
                  </a:txBody>
                  <a:tcPr marL="78926" marR="78926" marT="39463" marB="3946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p>
                      <a:pPr algn="ctr"/>
                      <a:r>
                        <a:rPr lang="en-IN" sz="1600" b="0" kern="1200" dirty="0">
                          <a:solidFill>
                            <a:schemeClr val="dk1"/>
                          </a:solidFill>
                          <a:effectLst/>
                        </a:rPr>
                        <a:t>465</a:t>
                      </a:r>
                      <a:endParaRPr lang="en-IN" sz="1600" dirty="0"/>
                    </a:p>
                  </a:txBody>
                  <a:tcPr marL="78926" marR="78926" marT="39463" marB="3946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p>
                      <a:pPr algn="ctr"/>
                      <a:r>
                        <a:rPr lang="en-IN" sz="1600" dirty="0"/>
                        <a:t>514</a:t>
                      </a:r>
                    </a:p>
                  </a:txBody>
                  <a:tcPr marL="78926" marR="78926" marT="39463" marB="3946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p>
                      <a:pPr algn="ctr"/>
                      <a:r>
                        <a:rPr lang="en-IN" sz="1600" dirty="0"/>
                        <a:t>474</a:t>
                      </a:r>
                    </a:p>
                  </a:txBody>
                  <a:tcPr marL="78926" marR="78926" marT="39463" marB="3946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p>
                      <a:pPr algn="ctr"/>
                      <a:r>
                        <a:rPr lang="en-IN" sz="1600" dirty="0"/>
                        <a:t>393</a:t>
                      </a:r>
                    </a:p>
                  </a:txBody>
                  <a:tcPr marL="78926" marR="78926" marT="39463" marB="3946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extLst>
                  <a:ext uri="{0D108BD9-81ED-4DB2-BD59-A6C34878D82A}">
                    <a16:rowId xmlns:a16="http://schemas.microsoft.com/office/drawing/2014/main" val="891089776"/>
                  </a:ext>
                </a:extLst>
              </a:tr>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%age of total Imports</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21</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20</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22.1</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27.3</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26</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18.3</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extLst>
                  <a:ext uri="{0D108BD9-81ED-4DB2-BD59-A6C34878D82A}">
                    <a16:rowId xmlns:a16="http://schemas.microsoft.com/office/drawing/2014/main" val="2861664282"/>
                  </a:ext>
                </a:extLst>
              </a:tr>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Average Price ($/</a:t>
                      </a:r>
                      <a:r>
                        <a:rPr kumimoji="0" lang="en-GB" altLang="en-US" sz="1400" b="0" i="0" u="none" strike="noStrike" cap="none" normalizeH="0" baseline="0" dirty="0" err="1">
                          <a:ln>
                            <a:noFill/>
                          </a:ln>
                          <a:solidFill>
                            <a:srgbClr val="000000"/>
                          </a:solidFill>
                          <a:effectLst/>
                          <a:latin typeface="Calibri" panose="020F0502020204030204" pitchFamily="34" charset="0"/>
                          <a:ea typeface="ＭＳ Ｐゴシック" panose="020B0600070205080204" pitchFamily="34" charset="-128"/>
                        </a:rPr>
                        <a:t>bbl</a:t>
                      </a:r>
                      <a:r>
                        <a:rPr kumimoji="0" lang="en-GB" altLang="en-US" sz="14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a:t>
                      </a:r>
                      <a:endPar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43.29</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50.29</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65.23</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56.99</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39.68</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68.17</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AE7"/>
                    </a:solidFill>
                  </a:tcPr>
                </a:tc>
                <a:extLst>
                  <a:ext uri="{0D108BD9-81ED-4DB2-BD59-A6C34878D82A}">
                    <a16:rowId xmlns:a16="http://schemas.microsoft.com/office/drawing/2014/main" val="2217065397"/>
                  </a:ext>
                </a:extLst>
              </a:tr>
              <a:tr h="30480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Indian basket ($/</a:t>
                      </a:r>
                      <a:r>
                        <a:rPr kumimoji="0" lang="en-GB" altLang="en-US" sz="1400" b="0" i="0" u="none" strike="noStrike" cap="none" normalizeH="0" baseline="0" dirty="0" err="1">
                          <a:ln>
                            <a:noFill/>
                          </a:ln>
                          <a:solidFill>
                            <a:schemeClr val="tx1"/>
                          </a:solidFill>
                          <a:effectLst/>
                          <a:latin typeface="Calibri" panose="020F0502020204030204" pitchFamily="34" charset="0"/>
                          <a:ea typeface="ＭＳ Ｐゴシック" panose="020B0600070205080204" pitchFamily="34" charset="-128"/>
                        </a:rPr>
                        <a:t>bbl</a:t>
                      </a: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46.17</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47.56</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56.43</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69.88</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60.47</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rPr>
                        <a:t>48.94</a:t>
                      </a:r>
                    </a:p>
                  </a:txBody>
                  <a:tcPr marL="91442" marR="91442"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3CB"/>
                    </a:solidFill>
                  </a:tcPr>
                </a:tc>
                <a:extLst>
                  <a:ext uri="{0D108BD9-81ED-4DB2-BD59-A6C34878D82A}">
                    <a16:rowId xmlns:a16="http://schemas.microsoft.com/office/drawing/2014/main" val="2377363996"/>
                  </a:ext>
                </a:extLst>
              </a:tr>
            </a:tbl>
          </a:graphicData>
        </a:graphic>
      </p:graphicFrame>
      <p:sp>
        <p:nvSpPr>
          <p:cNvPr id="48233" name="Rectangle 97">
            <a:extLst>
              <a:ext uri="{FF2B5EF4-FFF2-40B4-BE49-F238E27FC236}">
                <a16:creationId xmlns:a16="http://schemas.microsoft.com/office/drawing/2014/main" id="{1792C46F-AA89-4384-967F-EC0AFDD6331D}"/>
              </a:ext>
            </a:extLst>
          </p:cNvPr>
          <p:cNvSpPr>
            <a:spLocks noChangeArrowheads="1"/>
          </p:cNvSpPr>
          <p:nvPr/>
        </p:nvSpPr>
        <p:spPr bwMode="auto">
          <a:xfrm>
            <a:off x="1695451" y="6705601"/>
            <a:ext cx="581025" cy="12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algn="ctr">
              <a:spcBef>
                <a:spcPct val="40000"/>
              </a:spcBef>
            </a:pPr>
            <a:endParaRPr lang="en-US" altLang="en-US" sz="1400">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CE6A74C-09D5-43D7-9E7C-AECAD64671E6}"/>
                  </a:ext>
                </a:extLst>
              </p14:cNvPr>
              <p14:cNvContentPartPr/>
              <p14:nvPr/>
            </p14:nvContentPartPr>
            <p14:xfrm>
              <a:off x="1828882" y="3761631"/>
              <a:ext cx="360" cy="360"/>
            </p14:xfrm>
          </p:contentPart>
        </mc:Choice>
        <mc:Fallback xmlns="">
          <p:pic>
            <p:nvPicPr>
              <p:cNvPr id="2" name="Ink 1">
                <a:extLst>
                  <a:ext uri="{FF2B5EF4-FFF2-40B4-BE49-F238E27FC236}">
                    <a16:creationId xmlns:a16="http://schemas.microsoft.com/office/drawing/2014/main" id="{6CE6A74C-09D5-43D7-9E7C-AECAD64671E6}"/>
                  </a:ext>
                </a:extLst>
              </p:cNvPr>
              <p:cNvPicPr/>
              <p:nvPr/>
            </p:nvPicPr>
            <p:blipFill>
              <a:blip r:embed="rId3"/>
              <a:stretch>
                <a:fillRect/>
              </a:stretch>
            </p:blipFill>
            <p:spPr>
              <a:xfrm>
                <a:off x="1819882" y="3752631"/>
                <a:ext cx="18000" cy="18000"/>
              </a:xfrm>
              <a:prstGeom prst="rect">
                <a:avLst/>
              </a:prstGeom>
            </p:spPr>
          </p:pic>
        </mc:Fallback>
      </mc:AlternateContent>
      <p:grpSp>
        <p:nvGrpSpPr>
          <p:cNvPr id="7" name="Group 6">
            <a:extLst>
              <a:ext uri="{FF2B5EF4-FFF2-40B4-BE49-F238E27FC236}">
                <a16:creationId xmlns:a16="http://schemas.microsoft.com/office/drawing/2014/main" id="{5714DA47-F5BC-40D1-9003-0C10FB965223}"/>
              </a:ext>
            </a:extLst>
          </p:cNvPr>
          <p:cNvGrpSpPr/>
          <p:nvPr/>
        </p:nvGrpSpPr>
        <p:grpSpPr>
          <a:xfrm>
            <a:off x="2268442" y="3067191"/>
            <a:ext cx="360" cy="360"/>
            <a:chOff x="2268442" y="3067191"/>
            <a:chExt cx="360" cy="3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9556974-CA82-4D1A-B633-B200EA7E1968}"/>
                    </a:ext>
                  </a:extLst>
                </p14:cNvPr>
                <p14:cNvContentPartPr/>
                <p14:nvPr/>
              </p14:nvContentPartPr>
              <p14:xfrm>
                <a:off x="2268442" y="3067191"/>
                <a:ext cx="360" cy="360"/>
              </p14:xfrm>
            </p:contentPart>
          </mc:Choice>
          <mc:Fallback xmlns="">
            <p:pic>
              <p:nvPicPr>
                <p:cNvPr id="5" name="Ink 4">
                  <a:extLst>
                    <a:ext uri="{FF2B5EF4-FFF2-40B4-BE49-F238E27FC236}">
                      <a16:creationId xmlns:a16="http://schemas.microsoft.com/office/drawing/2014/main" id="{19556974-CA82-4D1A-B633-B200EA7E1968}"/>
                    </a:ext>
                  </a:extLst>
                </p:cNvPr>
                <p:cNvPicPr/>
                <p:nvPr/>
              </p:nvPicPr>
              <p:blipFill>
                <a:blip r:embed="rId3"/>
                <a:stretch>
                  <a:fillRect/>
                </a:stretch>
              </p:blipFill>
              <p:spPr>
                <a:xfrm>
                  <a:off x="2259802" y="30581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0CBF98-35BC-484D-9D47-15597C8436A6}"/>
                    </a:ext>
                  </a:extLst>
                </p14:cNvPr>
                <p14:cNvContentPartPr/>
                <p14:nvPr/>
              </p14:nvContentPartPr>
              <p14:xfrm>
                <a:off x="2268442" y="3067191"/>
                <a:ext cx="360" cy="360"/>
              </p14:xfrm>
            </p:contentPart>
          </mc:Choice>
          <mc:Fallback xmlns="">
            <p:pic>
              <p:nvPicPr>
                <p:cNvPr id="6" name="Ink 5">
                  <a:extLst>
                    <a:ext uri="{FF2B5EF4-FFF2-40B4-BE49-F238E27FC236}">
                      <a16:creationId xmlns:a16="http://schemas.microsoft.com/office/drawing/2014/main" id="{D20CBF98-35BC-484D-9D47-15597C8436A6}"/>
                    </a:ext>
                  </a:extLst>
                </p:cNvPr>
                <p:cNvPicPr/>
                <p:nvPr/>
              </p:nvPicPr>
              <p:blipFill>
                <a:blip r:embed="rId3"/>
                <a:stretch>
                  <a:fillRect/>
                </a:stretch>
              </p:blipFill>
              <p:spPr>
                <a:xfrm>
                  <a:off x="2259802" y="3058191"/>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0A7036A-1467-4E6F-B22C-EE2FB829F451}"/>
                  </a:ext>
                </a:extLst>
              </p14:cNvPr>
              <p14:cNvContentPartPr/>
              <p14:nvPr/>
            </p14:nvContentPartPr>
            <p14:xfrm>
              <a:off x="-2859038" y="2326311"/>
              <a:ext cx="360" cy="360"/>
            </p14:xfrm>
          </p:contentPart>
        </mc:Choice>
        <mc:Fallback xmlns="">
          <p:pic>
            <p:nvPicPr>
              <p:cNvPr id="8" name="Ink 7">
                <a:extLst>
                  <a:ext uri="{FF2B5EF4-FFF2-40B4-BE49-F238E27FC236}">
                    <a16:creationId xmlns:a16="http://schemas.microsoft.com/office/drawing/2014/main" id="{20A7036A-1467-4E6F-B22C-EE2FB829F451}"/>
                  </a:ext>
                </a:extLst>
              </p:cNvPr>
              <p:cNvPicPr/>
              <p:nvPr/>
            </p:nvPicPr>
            <p:blipFill>
              <a:blip r:embed="rId3"/>
              <a:stretch>
                <a:fillRect/>
              </a:stretch>
            </p:blipFill>
            <p:spPr>
              <a:xfrm>
                <a:off x="-2868038" y="23173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7E49F4D-4961-4B44-B355-3C51AF289B06}"/>
                  </a:ext>
                </a:extLst>
              </p14:cNvPr>
              <p14:cNvContentPartPr/>
              <p14:nvPr/>
            </p14:nvContentPartPr>
            <p14:xfrm>
              <a:off x="2928322" y="1990791"/>
              <a:ext cx="360" cy="360"/>
            </p14:xfrm>
          </p:contentPart>
        </mc:Choice>
        <mc:Fallback xmlns="">
          <p:pic>
            <p:nvPicPr>
              <p:cNvPr id="9" name="Ink 8">
                <a:extLst>
                  <a:ext uri="{FF2B5EF4-FFF2-40B4-BE49-F238E27FC236}">
                    <a16:creationId xmlns:a16="http://schemas.microsoft.com/office/drawing/2014/main" id="{A7E49F4D-4961-4B44-B355-3C51AF289B06}"/>
                  </a:ext>
                </a:extLst>
              </p:cNvPr>
              <p:cNvPicPr/>
              <p:nvPr/>
            </p:nvPicPr>
            <p:blipFill>
              <a:blip r:embed="rId3"/>
              <a:stretch>
                <a:fillRect/>
              </a:stretch>
            </p:blipFill>
            <p:spPr>
              <a:xfrm>
                <a:off x="2919682" y="19821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E7099C27-E8A4-4A85-84D4-EF3E3ACE2F6F}"/>
                  </a:ext>
                </a:extLst>
              </p14:cNvPr>
              <p14:cNvContentPartPr/>
              <p14:nvPr/>
            </p14:nvContentPartPr>
            <p14:xfrm>
              <a:off x="4282282" y="2442231"/>
              <a:ext cx="360" cy="360"/>
            </p14:xfrm>
          </p:contentPart>
        </mc:Choice>
        <mc:Fallback xmlns="">
          <p:pic>
            <p:nvPicPr>
              <p:cNvPr id="10" name="Ink 9">
                <a:extLst>
                  <a:ext uri="{FF2B5EF4-FFF2-40B4-BE49-F238E27FC236}">
                    <a16:creationId xmlns:a16="http://schemas.microsoft.com/office/drawing/2014/main" id="{E7099C27-E8A4-4A85-84D4-EF3E3ACE2F6F}"/>
                  </a:ext>
                </a:extLst>
              </p:cNvPr>
              <p:cNvPicPr/>
              <p:nvPr/>
            </p:nvPicPr>
            <p:blipFill>
              <a:blip r:embed="rId3"/>
              <a:stretch>
                <a:fillRect/>
              </a:stretch>
            </p:blipFill>
            <p:spPr>
              <a:xfrm>
                <a:off x="4273642" y="24332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F833D83-BBF8-49BF-89DB-198EBD037C7C}"/>
                  </a:ext>
                </a:extLst>
              </p14:cNvPr>
              <p14:cNvContentPartPr/>
              <p14:nvPr/>
            </p14:nvContentPartPr>
            <p14:xfrm>
              <a:off x="4097242" y="2464911"/>
              <a:ext cx="360" cy="360"/>
            </p14:xfrm>
          </p:contentPart>
        </mc:Choice>
        <mc:Fallback xmlns="">
          <p:pic>
            <p:nvPicPr>
              <p:cNvPr id="11" name="Ink 10">
                <a:extLst>
                  <a:ext uri="{FF2B5EF4-FFF2-40B4-BE49-F238E27FC236}">
                    <a16:creationId xmlns:a16="http://schemas.microsoft.com/office/drawing/2014/main" id="{4F833D83-BBF8-49BF-89DB-198EBD037C7C}"/>
                  </a:ext>
                </a:extLst>
              </p:cNvPr>
              <p:cNvPicPr/>
              <p:nvPr/>
            </p:nvPicPr>
            <p:blipFill>
              <a:blip r:embed="rId3"/>
              <a:stretch>
                <a:fillRect/>
              </a:stretch>
            </p:blipFill>
            <p:spPr>
              <a:xfrm>
                <a:off x="4088242" y="24562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2138F91-F7F9-4F5B-AC75-EBF7CD8C6739}"/>
                  </a:ext>
                </a:extLst>
              </p14:cNvPr>
              <p14:cNvContentPartPr/>
              <p14:nvPr/>
            </p14:nvContentPartPr>
            <p14:xfrm>
              <a:off x="4097242" y="2464911"/>
              <a:ext cx="360" cy="360"/>
            </p14:xfrm>
          </p:contentPart>
        </mc:Choice>
        <mc:Fallback xmlns="">
          <p:pic>
            <p:nvPicPr>
              <p:cNvPr id="12" name="Ink 11">
                <a:extLst>
                  <a:ext uri="{FF2B5EF4-FFF2-40B4-BE49-F238E27FC236}">
                    <a16:creationId xmlns:a16="http://schemas.microsoft.com/office/drawing/2014/main" id="{52138F91-F7F9-4F5B-AC75-EBF7CD8C6739}"/>
                  </a:ext>
                </a:extLst>
              </p:cNvPr>
              <p:cNvPicPr/>
              <p:nvPr/>
            </p:nvPicPr>
            <p:blipFill>
              <a:blip r:embed="rId3"/>
              <a:stretch>
                <a:fillRect/>
              </a:stretch>
            </p:blipFill>
            <p:spPr>
              <a:xfrm>
                <a:off x="4088242" y="24562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ADE878F-B8B7-494E-962B-C88712432DD1}"/>
                  </a:ext>
                </a:extLst>
              </p14:cNvPr>
              <p14:cNvContentPartPr/>
              <p14:nvPr/>
            </p14:nvContentPartPr>
            <p14:xfrm>
              <a:off x="4097242" y="2464911"/>
              <a:ext cx="360" cy="360"/>
            </p14:xfrm>
          </p:contentPart>
        </mc:Choice>
        <mc:Fallback xmlns="">
          <p:pic>
            <p:nvPicPr>
              <p:cNvPr id="13" name="Ink 12">
                <a:extLst>
                  <a:ext uri="{FF2B5EF4-FFF2-40B4-BE49-F238E27FC236}">
                    <a16:creationId xmlns:a16="http://schemas.microsoft.com/office/drawing/2014/main" id="{0ADE878F-B8B7-494E-962B-C88712432DD1}"/>
                  </a:ext>
                </a:extLst>
              </p:cNvPr>
              <p:cNvPicPr/>
              <p:nvPr/>
            </p:nvPicPr>
            <p:blipFill>
              <a:blip r:embed="rId3"/>
              <a:stretch>
                <a:fillRect/>
              </a:stretch>
            </p:blipFill>
            <p:spPr>
              <a:xfrm>
                <a:off x="4088242" y="2456271"/>
                <a:ext cx="18000" cy="18000"/>
              </a:xfrm>
              <a:prstGeom prst="rect">
                <a:avLst/>
              </a:prstGeom>
            </p:spPr>
          </p:pic>
        </mc:Fallback>
      </mc:AlternateContent>
      <p:cxnSp>
        <p:nvCxnSpPr>
          <p:cNvPr id="15" name="Straight Connector 14">
            <a:extLst>
              <a:ext uri="{FF2B5EF4-FFF2-40B4-BE49-F238E27FC236}">
                <a16:creationId xmlns:a16="http://schemas.microsoft.com/office/drawing/2014/main" id="{AD81360A-8B63-4BE2-B029-DB8A7838F028}"/>
              </a:ext>
            </a:extLst>
          </p:cNvPr>
          <p:cNvCxnSpPr>
            <a:cxnSpLocks/>
          </p:cNvCxnSpPr>
          <p:nvPr/>
        </p:nvCxnSpPr>
        <p:spPr>
          <a:xfrm>
            <a:off x="0" y="954087"/>
            <a:ext cx="12192000" cy="70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541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Video 16">
            <a:extLst>
              <a:ext uri="{FF2B5EF4-FFF2-40B4-BE49-F238E27FC236}">
                <a16:creationId xmlns:a16="http://schemas.microsoft.com/office/drawing/2014/main" id="{B7368AD5-D3C5-47AD-9ACC-39E45C965F5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8"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14105D-96AC-4234-90DF-4C6042BF155D}"/>
              </a:ext>
            </a:extLst>
          </p:cNvPr>
          <p:cNvSpPr>
            <a:spLocks noGrp="1"/>
          </p:cNvSpPr>
          <p:nvPr>
            <p:ph type="title"/>
          </p:nvPr>
        </p:nvSpPr>
        <p:spPr>
          <a:xfrm>
            <a:off x="1097280" y="325550"/>
            <a:ext cx="10058400" cy="3574778"/>
          </a:xfrm>
          <a:effectLst>
            <a:glow rad="127000">
              <a:schemeClr val="accent4">
                <a:lumMod val="60000"/>
                <a:lumOff val="40000"/>
              </a:schemeClr>
            </a:glow>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C000"/>
                </a:solidFill>
              </a:rPr>
              <a:t>GLOBAL GOLD MARKETS</a:t>
            </a:r>
            <a:br>
              <a:rPr lang="en-US" sz="5200" dirty="0">
                <a:solidFill>
                  <a:srgbClr val="FFC000"/>
                </a:solidFill>
              </a:rPr>
            </a:br>
            <a:endParaRPr lang="en-US" sz="5200" dirty="0">
              <a:solidFill>
                <a:srgbClr val="FFC000"/>
              </a:solidFill>
            </a:endParaRPr>
          </a:p>
        </p:txBody>
      </p:sp>
    </p:spTree>
    <p:extLst>
      <p:ext uri="{BB962C8B-B14F-4D97-AF65-F5344CB8AC3E}">
        <p14:creationId xmlns:p14="http://schemas.microsoft.com/office/powerpoint/2010/main" val="21611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mute="1">
                <p:cTn id="12" repeatCount="indefinite" fill="hold" display="0">
                  <p:stCondLst>
                    <p:cond delay="indefinite"/>
                  </p:stCondLst>
                </p:cTn>
                <p:tgtEl>
                  <p:spTgt spid="1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D380CD2F-937B-4A88-B3A4-F1EA13F03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064" y="2982793"/>
            <a:ext cx="7250936" cy="3608989"/>
          </a:xfrm>
          <a:prstGeom prst="rect">
            <a:avLst/>
          </a:prstGeom>
        </p:spPr>
      </p:pic>
      <p:sp>
        <p:nvSpPr>
          <p:cNvPr id="8" name="TextBox 7">
            <a:extLst>
              <a:ext uri="{FF2B5EF4-FFF2-40B4-BE49-F238E27FC236}">
                <a16:creationId xmlns:a16="http://schemas.microsoft.com/office/drawing/2014/main" id="{9320537C-224C-478E-A075-40CEB81CB911}"/>
              </a:ext>
            </a:extLst>
          </p:cNvPr>
          <p:cNvSpPr txBox="1"/>
          <p:nvPr/>
        </p:nvSpPr>
        <p:spPr>
          <a:xfrm>
            <a:off x="5334258" y="2775467"/>
            <a:ext cx="6250329" cy="646331"/>
          </a:xfrm>
          <a:prstGeom prst="rect">
            <a:avLst/>
          </a:prstGeom>
          <a:noFill/>
        </p:spPr>
        <p:txBody>
          <a:bodyPr wrap="square" rtlCol="0">
            <a:spAutoFit/>
          </a:bodyPr>
          <a:lstStyle/>
          <a:p>
            <a:r>
              <a:rPr lang="en-IN" dirty="0">
                <a:latin typeface="Roboto" panose="02000000000000000000" pitchFamily="2" charset="0"/>
                <a:ea typeface="Roboto" panose="02000000000000000000" pitchFamily="2" charset="0"/>
              </a:rPr>
              <a:t>GLOBAL GOLD DEMAND BY CATEGORY(TONNES) AND THE GOLD PRICE (US$/OZ)</a:t>
            </a:r>
          </a:p>
        </p:txBody>
      </p:sp>
      <p:sp>
        <p:nvSpPr>
          <p:cNvPr id="10" name="TextBox 9">
            <a:extLst>
              <a:ext uri="{FF2B5EF4-FFF2-40B4-BE49-F238E27FC236}">
                <a16:creationId xmlns:a16="http://schemas.microsoft.com/office/drawing/2014/main" id="{464670D2-2EE3-45BA-B1DF-6BD8F31B52B7}"/>
              </a:ext>
            </a:extLst>
          </p:cNvPr>
          <p:cNvSpPr txBox="1"/>
          <p:nvPr/>
        </p:nvSpPr>
        <p:spPr>
          <a:xfrm>
            <a:off x="1076446" y="266218"/>
            <a:ext cx="10671858" cy="754053"/>
          </a:xfrm>
          <a:prstGeom prst="rect">
            <a:avLst/>
          </a:prstGeom>
          <a:noFill/>
        </p:spPr>
        <p:txBody>
          <a:bodyPr wrap="square" rtlCol="0">
            <a:spAutoFit/>
          </a:bodyPr>
          <a:lstStyle/>
          <a:p>
            <a:pPr algn="ctr"/>
            <a:endParaRPr lang="en-IN" sz="2500" dirty="0"/>
          </a:p>
          <a:p>
            <a:endParaRPr lang="en-IN" dirty="0"/>
          </a:p>
        </p:txBody>
      </p:sp>
      <p:sp>
        <p:nvSpPr>
          <p:cNvPr id="11" name="Title 10">
            <a:extLst>
              <a:ext uri="{FF2B5EF4-FFF2-40B4-BE49-F238E27FC236}">
                <a16:creationId xmlns:a16="http://schemas.microsoft.com/office/drawing/2014/main" id="{A2AA7FF0-63B5-434B-8D79-DEF7603E54F0}"/>
              </a:ext>
            </a:extLst>
          </p:cNvPr>
          <p:cNvSpPr>
            <a:spLocks noGrp="1"/>
          </p:cNvSpPr>
          <p:nvPr>
            <p:ph type="title" idx="4294967295"/>
          </p:nvPr>
        </p:nvSpPr>
        <p:spPr>
          <a:xfrm>
            <a:off x="0" y="194006"/>
            <a:ext cx="11748304" cy="1600200"/>
          </a:xfrm>
        </p:spPr>
        <p:txBody>
          <a:bodyPr>
            <a:normAutofit/>
          </a:bodyPr>
          <a:lstStyle/>
          <a:p>
            <a:pPr algn="ctr"/>
            <a:r>
              <a:rPr lang="en-IN" sz="4800" dirty="0">
                <a:solidFill>
                  <a:srgbClr val="FFC000"/>
                </a:solidFill>
              </a:rPr>
              <a:t>GLOBAL GOLD MARKETS</a:t>
            </a:r>
            <a:br>
              <a:rPr lang="en-IN" sz="4800" dirty="0"/>
            </a:br>
            <a:endParaRPr lang="en-IN" sz="4800" dirty="0"/>
          </a:p>
        </p:txBody>
      </p:sp>
      <p:sp>
        <p:nvSpPr>
          <p:cNvPr id="15" name="TextBox 14">
            <a:extLst>
              <a:ext uri="{FF2B5EF4-FFF2-40B4-BE49-F238E27FC236}">
                <a16:creationId xmlns:a16="http://schemas.microsoft.com/office/drawing/2014/main" id="{4290B1DE-4399-42D3-92E2-2A733C3336C4}"/>
              </a:ext>
            </a:extLst>
          </p:cNvPr>
          <p:cNvSpPr txBox="1"/>
          <p:nvPr/>
        </p:nvSpPr>
        <p:spPr>
          <a:xfrm>
            <a:off x="428264" y="2144206"/>
            <a:ext cx="4171605" cy="3970318"/>
          </a:xfrm>
          <a:prstGeom prst="rect">
            <a:avLst/>
          </a:prstGeom>
          <a:noFill/>
        </p:spPr>
        <p:txBody>
          <a:bodyPr wrap="square" rtlCol="0">
            <a:spAutoFit/>
          </a:bodyPr>
          <a:lstStyle/>
          <a:p>
            <a:r>
              <a:rPr lang="en-US" altLang="en-US" dirty="0">
                <a:latin typeface="Roboto" panose="02000000000000000000" pitchFamily="2" charset="0"/>
                <a:ea typeface="Roboto" panose="02000000000000000000" pitchFamily="2" charset="0"/>
              </a:rPr>
              <a:t>Demand for gold can be classified under Consumer Demand, Investment Demand &amp; Industrial Demand.</a:t>
            </a:r>
          </a:p>
          <a:p>
            <a:endParaRPr lang="en-US" alt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altLang="en-US" dirty="0">
                <a:latin typeface="Roboto" panose="02000000000000000000" pitchFamily="2" charset="0"/>
                <a:ea typeface="Roboto" panose="02000000000000000000" pitchFamily="2" charset="0"/>
              </a:rPr>
              <a:t>Consumer Demand – </a:t>
            </a:r>
            <a:r>
              <a:rPr lang="en-US" altLang="en-US" dirty="0" err="1">
                <a:latin typeface="Roboto" panose="02000000000000000000" pitchFamily="2" charset="0"/>
                <a:ea typeface="Roboto" panose="02000000000000000000" pitchFamily="2" charset="0"/>
              </a:rPr>
              <a:t>Jewellery</a:t>
            </a:r>
            <a:r>
              <a:rPr lang="en-US" altLang="en-US" dirty="0">
                <a:latin typeface="Roboto" panose="02000000000000000000" pitchFamily="2" charset="0"/>
                <a:ea typeface="Roboto" panose="02000000000000000000" pitchFamily="2" charset="0"/>
              </a:rPr>
              <a:t> including Gold ornaments, Gold coins and Bars etc.</a:t>
            </a:r>
          </a:p>
          <a:p>
            <a:pPr marL="285750" indent="-285750">
              <a:buFont typeface="Arial" panose="020B0604020202020204" pitchFamily="34" charset="0"/>
              <a:buChar char="•"/>
            </a:pPr>
            <a:endParaRPr lang="en-US" alt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altLang="en-US" dirty="0">
                <a:latin typeface="Roboto" panose="02000000000000000000" pitchFamily="2" charset="0"/>
                <a:ea typeface="Roboto" panose="02000000000000000000" pitchFamily="2" charset="0"/>
              </a:rPr>
              <a:t>Investment Demand – ETFs, Central Bank Purchases.</a:t>
            </a:r>
          </a:p>
          <a:p>
            <a:pPr marL="285750" indent="-285750">
              <a:buFont typeface="Arial" panose="020B0604020202020204" pitchFamily="34" charset="0"/>
              <a:buChar char="•"/>
            </a:pPr>
            <a:endParaRPr lang="en-US" alt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altLang="en-US" dirty="0">
                <a:latin typeface="Roboto" panose="02000000000000000000" pitchFamily="2" charset="0"/>
                <a:ea typeface="Roboto" panose="02000000000000000000" pitchFamily="2" charset="0"/>
              </a:rPr>
              <a:t>Industrial Demand – Technology (Electronics, Pharma </a:t>
            </a:r>
            <a:r>
              <a:rPr lang="en-US" altLang="en-US" dirty="0" err="1">
                <a:latin typeface="Roboto" panose="02000000000000000000" pitchFamily="2" charset="0"/>
                <a:ea typeface="Roboto" panose="02000000000000000000" pitchFamily="2" charset="0"/>
              </a:rPr>
              <a:t>etc</a:t>
            </a:r>
            <a:r>
              <a:rPr lang="en-US" altLang="en-US" dirty="0">
                <a:latin typeface="Roboto" panose="02000000000000000000" pitchFamily="2" charset="0"/>
                <a:ea typeface="Roboto" panose="02000000000000000000" pitchFamily="2" charset="0"/>
              </a:rPr>
              <a:t>)</a:t>
            </a:r>
          </a:p>
          <a:p>
            <a:endParaRPr lang="en-IN" dirty="0"/>
          </a:p>
        </p:txBody>
      </p:sp>
      <p:cxnSp>
        <p:nvCxnSpPr>
          <p:cNvPr id="3" name="Straight Connector 2">
            <a:extLst>
              <a:ext uri="{FF2B5EF4-FFF2-40B4-BE49-F238E27FC236}">
                <a16:creationId xmlns:a16="http://schemas.microsoft.com/office/drawing/2014/main" id="{1E624B38-167D-4732-9473-8C5C18DAC5E9}"/>
              </a:ext>
            </a:extLst>
          </p:cNvPr>
          <p:cNvCxnSpPr>
            <a:cxnSpLocks/>
          </p:cNvCxnSpPr>
          <p:nvPr/>
        </p:nvCxnSpPr>
        <p:spPr>
          <a:xfrm flipH="1">
            <a:off x="-63488" y="1276769"/>
            <a:ext cx="123789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32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00AE0-2265-440B-8B51-7E68F958C41C}"/>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Global gold demand</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able 5">
            <a:extLst>
              <a:ext uri="{FF2B5EF4-FFF2-40B4-BE49-F238E27FC236}">
                <a16:creationId xmlns:a16="http://schemas.microsoft.com/office/drawing/2014/main" id="{C1D3A5A5-FB68-42E0-81BB-038D95336130}"/>
              </a:ext>
            </a:extLst>
          </p:cNvPr>
          <p:cNvGraphicFramePr>
            <a:graphicFrameLocks noGrp="1"/>
          </p:cNvGraphicFramePr>
          <p:nvPr>
            <p:ph idx="1"/>
            <p:extLst>
              <p:ext uri="{D42A27DB-BD31-4B8C-83A1-F6EECF244321}">
                <p14:modId xmlns:p14="http://schemas.microsoft.com/office/powerpoint/2010/main" val="1035082440"/>
              </p:ext>
            </p:extLst>
          </p:nvPr>
        </p:nvGraphicFramePr>
        <p:xfrm>
          <a:off x="86360" y="2224994"/>
          <a:ext cx="11496830" cy="4030470"/>
        </p:xfrm>
        <a:graphic>
          <a:graphicData uri="http://schemas.openxmlformats.org/drawingml/2006/table">
            <a:tbl>
              <a:tblPr firstRow="1" bandRow="1">
                <a:tableStyleId>{5C22544A-7EE6-4342-B048-85BDC9FD1C3A}</a:tableStyleId>
              </a:tblPr>
              <a:tblGrid>
                <a:gridCol w="1285647">
                  <a:extLst>
                    <a:ext uri="{9D8B030D-6E8A-4147-A177-3AD203B41FA5}">
                      <a16:colId xmlns:a16="http://schemas.microsoft.com/office/drawing/2014/main" val="3974945763"/>
                    </a:ext>
                  </a:extLst>
                </a:gridCol>
                <a:gridCol w="898586">
                  <a:extLst>
                    <a:ext uri="{9D8B030D-6E8A-4147-A177-3AD203B41FA5}">
                      <a16:colId xmlns:a16="http://schemas.microsoft.com/office/drawing/2014/main" val="2367051124"/>
                    </a:ext>
                  </a:extLst>
                </a:gridCol>
                <a:gridCol w="833362">
                  <a:extLst>
                    <a:ext uri="{9D8B030D-6E8A-4147-A177-3AD203B41FA5}">
                      <a16:colId xmlns:a16="http://schemas.microsoft.com/office/drawing/2014/main" val="355877928"/>
                    </a:ext>
                  </a:extLst>
                </a:gridCol>
                <a:gridCol w="898586">
                  <a:extLst>
                    <a:ext uri="{9D8B030D-6E8A-4147-A177-3AD203B41FA5}">
                      <a16:colId xmlns:a16="http://schemas.microsoft.com/office/drawing/2014/main" val="593130578"/>
                    </a:ext>
                  </a:extLst>
                </a:gridCol>
                <a:gridCol w="833362">
                  <a:extLst>
                    <a:ext uri="{9D8B030D-6E8A-4147-A177-3AD203B41FA5}">
                      <a16:colId xmlns:a16="http://schemas.microsoft.com/office/drawing/2014/main" val="93434156"/>
                    </a:ext>
                  </a:extLst>
                </a:gridCol>
                <a:gridCol w="839429">
                  <a:extLst>
                    <a:ext uri="{9D8B030D-6E8A-4147-A177-3AD203B41FA5}">
                      <a16:colId xmlns:a16="http://schemas.microsoft.com/office/drawing/2014/main" val="485409577"/>
                    </a:ext>
                  </a:extLst>
                </a:gridCol>
                <a:gridCol w="833362">
                  <a:extLst>
                    <a:ext uri="{9D8B030D-6E8A-4147-A177-3AD203B41FA5}">
                      <a16:colId xmlns:a16="http://schemas.microsoft.com/office/drawing/2014/main" val="434814906"/>
                    </a:ext>
                  </a:extLst>
                </a:gridCol>
                <a:gridCol w="839429">
                  <a:extLst>
                    <a:ext uri="{9D8B030D-6E8A-4147-A177-3AD203B41FA5}">
                      <a16:colId xmlns:a16="http://schemas.microsoft.com/office/drawing/2014/main" val="2309223985"/>
                    </a:ext>
                  </a:extLst>
                </a:gridCol>
                <a:gridCol w="833362">
                  <a:extLst>
                    <a:ext uri="{9D8B030D-6E8A-4147-A177-3AD203B41FA5}">
                      <a16:colId xmlns:a16="http://schemas.microsoft.com/office/drawing/2014/main" val="3665892172"/>
                    </a:ext>
                  </a:extLst>
                </a:gridCol>
                <a:gridCol w="836395">
                  <a:extLst>
                    <a:ext uri="{9D8B030D-6E8A-4147-A177-3AD203B41FA5}">
                      <a16:colId xmlns:a16="http://schemas.microsoft.com/office/drawing/2014/main" val="725163920"/>
                    </a:ext>
                  </a:extLst>
                </a:gridCol>
                <a:gridCol w="833362">
                  <a:extLst>
                    <a:ext uri="{9D8B030D-6E8A-4147-A177-3AD203B41FA5}">
                      <a16:colId xmlns:a16="http://schemas.microsoft.com/office/drawing/2014/main" val="1372767060"/>
                    </a:ext>
                  </a:extLst>
                </a:gridCol>
                <a:gridCol w="898586">
                  <a:extLst>
                    <a:ext uri="{9D8B030D-6E8A-4147-A177-3AD203B41FA5}">
                      <a16:colId xmlns:a16="http://schemas.microsoft.com/office/drawing/2014/main" val="459541178"/>
                    </a:ext>
                  </a:extLst>
                </a:gridCol>
                <a:gridCol w="833362">
                  <a:extLst>
                    <a:ext uri="{9D8B030D-6E8A-4147-A177-3AD203B41FA5}">
                      <a16:colId xmlns:a16="http://schemas.microsoft.com/office/drawing/2014/main" val="1189194445"/>
                    </a:ext>
                  </a:extLst>
                </a:gridCol>
              </a:tblGrid>
              <a:tr h="646545">
                <a:tc>
                  <a:txBody>
                    <a:bodyPr/>
                    <a:lstStyle/>
                    <a:p>
                      <a:endParaRPr lang="en-IN" sz="1700"/>
                    </a:p>
                  </a:txBody>
                  <a:tcPr marL="87371" marR="87371" marT="43685" marB="43685"/>
                </a:tc>
                <a:tc gridSpan="2">
                  <a:txBody>
                    <a:bodyPr/>
                    <a:lstStyle/>
                    <a:p>
                      <a:r>
                        <a:rPr lang="en-IN" sz="1700"/>
                        <a:t>JEWELLERY</a:t>
                      </a:r>
                      <a:endParaRPr lang="en-IN" sz="1700" dirty="0"/>
                    </a:p>
                  </a:txBody>
                  <a:tcPr marL="87371" marR="87371" marT="43685" marB="43685"/>
                </a:tc>
                <a:tc hMerge="1">
                  <a:txBody>
                    <a:bodyPr/>
                    <a:lstStyle/>
                    <a:p>
                      <a:endParaRPr lang="en-IN"/>
                    </a:p>
                  </a:txBody>
                  <a:tcPr/>
                </a:tc>
                <a:tc gridSpan="2">
                  <a:txBody>
                    <a:bodyPr/>
                    <a:lstStyle/>
                    <a:p>
                      <a:r>
                        <a:rPr lang="en-IN" sz="1700"/>
                        <a:t>BARS &amp; COINS</a:t>
                      </a:r>
                    </a:p>
                  </a:txBody>
                  <a:tcPr marL="87371" marR="87371" marT="43685" marB="43685"/>
                </a:tc>
                <a:tc hMerge="1">
                  <a:txBody>
                    <a:bodyPr/>
                    <a:lstStyle/>
                    <a:p>
                      <a:endParaRPr lang="en-IN"/>
                    </a:p>
                  </a:txBody>
                  <a:tcPr/>
                </a:tc>
                <a:tc gridSpan="2">
                  <a:txBody>
                    <a:bodyPr/>
                    <a:lstStyle/>
                    <a:p>
                      <a:r>
                        <a:rPr lang="en-IN" sz="1700"/>
                        <a:t>ETF</a:t>
                      </a:r>
                    </a:p>
                  </a:txBody>
                  <a:tcPr marL="87371" marR="87371" marT="43685" marB="43685"/>
                </a:tc>
                <a:tc hMerge="1">
                  <a:txBody>
                    <a:bodyPr/>
                    <a:lstStyle/>
                    <a:p>
                      <a:endParaRPr lang="en-IN"/>
                    </a:p>
                  </a:txBody>
                  <a:tcPr/>
                </a:tc>
                <a:tc gridSpan="2">
                  <a:txBody>
                    <a:bodyPr/>
                    <a:lstStyle/>
                    <a:p>
                      <a:r>
                        <a:rPr lang="en-IN" sz="1700"/>
                        <a:t>TECHNOLOGY</a:t>
                      </a:r>
                    </a:p>
                  </a:txBody>
                  <a:tcPr marL="87371" marR="87371" marT="43685" marB="43685"/>
                </a:tc>
                <a:tc hMerge="1">
                  <a:txBody>
                    <a:bodyPr/>
                    <a:lstStyle/>
                    <a:p>
                      <a:endParaRPr lang="en-IN"/>
                    </a:p>
                  </a:txBody>
                  <a:tcPr/>
                </a:tc>
                <a:tc gridSpan="2">
                  <a:txBody>
                    <a:bodyPr/>
                    <a:lstStyle/>
                    <a:p>
                      <a:r>
                        <a:rPr lang="en-IN" sz="1700"/>
                        <a:t>CENTRAL BANK</a:t>
                      </a:r>
                    </a:p>
                  </a:txBody>
                  <a:tcPr marL="87371" marR="87371" marT="43685" marB="43685"/>
                </a:tc>
                <a:tc hMerge="1">
                  <a:txBody>
                    <a:bodyPr/>
                    <a:lstStyle/>
                    <a:p>
                      <a:endParaRPr lang="en-IN"/>
                    </a:p>
                  </a:txBody>
                  <a:tcPr/>
                </a:tc>
                <a:tc gridSpan="2">
                  <a:txBody>
                    <a:bodyPr/>
                    <a:lstStyle/>
                    <a:p>
                      <a:r>
                        <a:rPr lang="en-IN" sz="1700"/>
                        <a:t>TOTAL</a:t>
                      </a:r>
                    </a:p>
                  </a:txBody>
                  <a:tcPr marL="87371" marR="87371" marT="43685" marB="43685"/>
                </a:tc>
                <a:tc hMerge="1">
                  <a:txBody>
                    <a:bodyPr/>
                    <a:lstStyle/>
                    <a:p>
                      <a:endParaRPr lang="en-IN"/>
                    </a:p>
                  </a:txBody>
                  <a:tcPr/>
                </a:tc>
                <a:extLst>
                  <a:ext uri="{0D108BD9-81ED-4DB2-BD59-A6C34878D82A}">
                    <a16:rowId xmlns:a16="http://schemas.microsoft.com/office/drawing/2014/main" val="3434317669"/>
                  </a:ext>
                </a:extLst>
              </a:tr>
              <a:tr h="471803">
                <a:tc>
                  <a:txBody>
                    <a:bodyPr/>
                    <a:lstStyle/>
                    <a:p>
                      <a:r>
                        <a:rPr lang="en-IN" sz="1700"/>
                        <a:t>YEAR </a:t>
                      </a:r>
                    </a:p>
                  </a:txBody>
                  <a:tcPr marL="87371" marR="87371" marT="43685" marB="43685"/>
                </a:tc>
                <a:tc>
                  <a:txBody>
                    <a:bodyPr/>
                    <a:lstStyle/>
                    <a:p>
                      <a:r>
                        <a:rPr lang="en-US" sz="1100">
                          <a:latin typeface="Roboto" panose="02000000000000000000" pitchFamily="2" charset="0"/>
                          <a:ea typeface="Roboto" panose="02000000000000000000" pitchFamily="2" charset="0"/>
                        </a:rPr>
                        <a:t>TONNES</a:t>
                      </a:r>
                      <a:endParaRPr lang="en-IN" sz="1100">
                        <a:latin typeface="Roboto" panose="02000000000000000000" pitchFamily="2" charset="0"/>
                        <a:ea typeface="Roboto" panose="02000000000000000000" pitchFamily="2" charset="0"/>
                      </a:endParaRPr>
                    </a:p>
                  </a:txBody>
                  <a:tcPr marL="87371" marR="87371" marT="43685" marB="43685"/>
                </a:tc>
                <a:tc>
                  <a:txBody>
                    <a:bodyPr/>
                    <a:lstStyle/>
                    <a:p>
                      <a:r>
                        <a:rPr lang="en-US" sz="1100">
                          <a:latin typeface="Roboto" panose="02000000000000000000" pitchFamily="2" charset="0"/>
                          <a:ea typeface="Roboto" panose="02000000000000000000" pitchFamily="2" charset="0"/>
                        </a:rPr>
                        <a:t>US(BN$)</a:t>
                      </a:r>
                      <a:endParaRPr lang="en-IN" sz="1100">
                        <a:latin typeface="Roboto" panose="02000000000000000000" pitchFamily="2" charset="0"/>
                        <a:ea typeface="Roboto" panose="02000000000000000000" pitchFamily="2" charset="0"/>
                      </a:endParaRPr>
                    </a:p>
                  </a:txBody>
                  <a:tcPr marL="87371" marR="87371" marT="43685" marB="43685"/>
                </a:tc>
                <a:tc>
                  <a:txBody>
                    <a:bodyPr/>
                    <a:lstStyle/>
                    <a:p>
                      <a:r>
                        <a:rPr lang="en-US" sz="1100">
                          <a:latin typeface="Roboto" panose="02000000000000000000" pitchFamily="2" charset="0"/>
                          <a:ea typeface="Roboto" panose="02000000000000000000" pitchFamily="2" charset="0"/>
                        </a:rPr>
                        <a:t>TONNES</a:t>
                      </a:r>
                      <a:endParaRPr lang="en-IN" sz="1100"/>
                    </a:p>
                  </a:txBody>
                  <a:tcPr marL="87371" marR="87371" marT="43685" marB="436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Roboto" panose="02000000000000000000" pitchFamily="2" charset="0"/>
                          <a:ea typeface="Roboto" panose="02000000000000000000" pitchFamily="2" charset="0"/>
                        </a:rPr>
                        <a:t>US(BN$)</a:t>
                      </a:r>
                      <a:endParaRPr lang="en-IN" sz="1100">
                        <a:latin typeface="Roboto" panose="02000000000000000000" pitchFamily="2" charset="0"/>
                        <a:ea typeface="Roboto" panose="02000000000000000000" pitchFamily="2" charset="0"/>
                      </a:endParaRPr>
                    </a:p>
                    <a:p>
                      <a:endParaRPr lang="en-IN" sz="1100">
                        <a:latin typeface="Roboto" panose="02000000000000000000" pitchFamily="2" charset="0"/>
                        <a:ea typeface="Roboto" panose="02000000000000000000" pitchFamily="2" charset="0"/>
                      </a:endParaRPr>
                    </a:p>
                  </a:txBody>
                  <a:tcPr marL="87371" marR="87371" marT="43685" marB="43685"/>
                </a:tc>
                <a:tc>
                  <a:txBody>
                    <a:bodyPr/>
                    <a:lstStyle/>
                    <a:p>
                      <a:r>
                        <a:rPr lang="en-US" sz="1100">
                          <a:latin typeface="Roboto" panose="02000000000000000000" pitchFamily="2" charset="0"/>
                          <a:ea typeface="Roboto" panose="02000000000000000000" pitchFamily="2" charset="0"/>
                        </a:rPr>
                        <a:t>TONNES</a:t>
                      </a:r>
                      <a:endParaRPr lang="en-IN" sz="1100">
                        <a:latin typeface="Roboto" panose="02000000000000000000" pitchFamily="2" charset="0"/>
                        <a:ea typeface="Roboto" panose="02000000000000000000" pitchFamily="2" charset="0"/>
                      </a:endParaRPr>
                    </a:p>
                  </a:txBody>
                  <a:tcPr marL="87371" marR="87371" marT="43685" marB="436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Roboto" panose="02000000000000000000" pitchFamily="2" charset="0"/>
                          <a:ea typeface="Roboto" panose="02000000000000000000" pitchFamily="2" charset="0"/>
                        </a:rPr>
                        <a:t>US(BN$)</a:t>
                      </a:r>
                      <a:endParaRPr lang="en-IN" sz="1100">
                        <a:latin typeface="Roboto" panose="02000000000000000000" pitchFamily="2" charset="0"/>
                        <a:ea typeface="Roboto" panose="02000000000000000000" pitchFamily="2" charset="0"/>
                      </a:endParaRPr>
                    </a:p>
                    <a:p>
                      <a:endParaRPr lang="en-IN" sz="1100"/>
                    </a:p>
                  </a:txBody>
                  <a:tcPr marL="87371" marR="87371" marT="43685" marB="43685"/>
                </a:tc>
                <a:tc>
                  <a:txBody>
                    <a:bodyPr/>
                    <a:lstStyle/>
                    <a:p>
                      <a:r>
                        <a:rPr lang="en-US" sz="1100">
                          <a:latin typeface="Roboto" panose="02000000000000000000" pitchFamily="2" charset="0"/>
                          <a:ea typeface="Roboto" panose="02000000000000000000" pitchFamily="2" charset="0"/>
                        </a:rPr>
                        <a:t>TONNES</a:t>
                      </a:r>
                      <a:endParaRPr lang="en-IN" sz="1100">
                        <a:latin typeface="Roboto" panose="02000000000000000000" pitchFamily="2" charset="0"/>
                        <a:ea typeface="Roboto" panose="02000000000000000000" pitchFamily="2" charset="0"/>
                      </a:endParaRPr>
                    </a:p>
                  </a:txBody>
                  <a:tcPr marL="87371" marR="87371" marT="43685" marB="436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Roboto" panose="02000000000000000000" pitchFamily="2" charset="0"/>
                          <a:ea typeface="Roboto" panose="02000000000000000000" pitchFamily="2" charset="0"/>
                        </a:rPr>
                        <a:t>US(BN$)</a:t>
                      </a:r>
                      <a:endParaRPr lang="en-IN" sz="1100">
                        <a:latin typeface="Roboto" panose="02000000000000000000" pitchFamily="2" charset="0"/>
                        <a:ea typeface="Roboto" panose="02000000000000000000" pitchFamily="2" charset="0"/>
                      </a:endParaRPr>
                    </a:p>
                    <a:p>
                      <a:endParaRPr lang="en-IN" sz="1100">
                        <a:latin typeface="Roboto" panose="02000000000000000000" pitchFamily="2" charset="0"/>
                        <a:ea typeface="Roboto" panose="02000000000000000000" pitchFamily="2" charset="0"/>
                      </a:endParaRPr>
                    </a:p>
                  </a:txBody>
                  <a:tcPr marL="87371" marR="87371" marT="43685" marB="43685"/>
                </a:tc>
                <a:tc>
                  <a:txBody>
                    <a:bodyPr/>
                    <a:lstStyle/>
                    <a:p>
                      <a:r>
                        <a:rPr lang="en-US" sz="1100">
                          <a:latin typeface="Roboto" panose="02000000000000000000" pitchFamily="2" charset="0"/>
                          <a:ea typeface="Roboto" panose="02000000000000000000" pitchFamily="2" charset="0"/>
                        </a:rPr>
                        <a:t>TONNES</a:t>
                      </a:r>
                      <a:endParaRPr lang="en-IN" sz="1100"/>
                    </a:p>
                  </a:txBody>
                  <a:tcPr marL="87371" marR="87371" marT="43685" marB="436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Roboto" panose="02000000000000000000" pitchFamily="2" charset="0"/>
                          <a:ea typeface="Roboto" panose="02000000000000000000" pitchFamily="2" charset="0"/>
                        </a:rPr>
                        <a:t>US(BN$)</a:t>
                      </a:r>
                      <a:endParaRPr lang="en-IN" sz="1100">
                        <a:latin typeface="Roboto" panose="02000000000000000000" pitchFamily="2" charset="0"/>
                        <a:ea typeface="Roboto" panose="02000000000000000000" pitchFamily="2" charset="0"/>
                      </a:endParaRPr>
                    </a:p>
                    <a:p>
                      <a:endParaRPr lang="en-IN" sz="1100"/>
                    </a:p>
                  </a:txBody>
                  <a:tcPr marL="87371" marR="87371" marT="43685" marB="43685"/>
                </a:tc>
                <a:tc>
                  <a:txBody>
                    <a:bodyPr/>
                    <a:lstStyle/>
                    <a:p>
                      <a:r>
                        <a:rPr lang="en-US" sz="1100">
                          <a:latin typeface="Roboto" panose="02000000000000000000" pitchFamily="2" charset="0"/>
                          <a:ea typeface="Roboto" panose="02000000000000000000" pitchFamily="2" charset="0"/>
                        </a:rPr>
                        <a:t>TONNES</a:t>
                      </a:r>
                      <a:endParaRPr lang="en-IN" sz="1100"/>
                    </a:p>
                  </a:txBody>
                  <a:tcPr marL="87371" marR="87371" marT="43685" marB="436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Roboto" panose="02000000000000000000" pitchFamily="2" charset="0"/>
                          <a:ea typeface="Roboto" panose="02000000000000000000" pitchFamily="2" charset="0"/>
                        </a:rPr>
                        <a:t>US(BN$)</a:t>
                      </a:r>
                      <a:endParaRPr lang="en-IN" sz="1100">
                        <a:latin typeface="Roboto" panose="02000000000000000000" pitchFamily="2" charset="0"/>
                        <a:ea typeface="Roboto" panose="02000000000000000000" pitchFamily="2" charset="0"/>
                      </a:endParaRPr>
                    </a:p>
                    <a:p>
                      <a:endParaRPr lang="en-IN" sz="1100"/>
                    </a:p>
                  </a:txBody>
                  <a:tcPr marL="87371" marR="87371" marT="43685" marB="43685"/>
                </a:tc>
                <a:extLst>
                  <a:ext uri="{0D108BD9-81ED-4DB2-BD59-A6C34878D82A}">
                    <a16:rowId xmlns:a16="http://schemas.microsoft.com/office/drawing/2014/main" val="3578451231"/>
                  </a:ext>
                </a:extLst>
              </a:tr>
              <a:tr h="384432">
                <a:tc>
                  <a:txBody>
                    <a:bodyPr/>
                    <a:lstStyle/>
                    <a:p>
                      <a:r>
                        <a:rPr lang="en-US" sz="1700"/>
                        <a:t>2015</a:t>
                      </a:r>
                      <a:endParaRPr lang="en-IN" sz="1700"/>
                    </a:p>
                  </a:txBody>
                  <a:tcPr marL="87371" marR="87371" marT="43685" marB="43685"/>
                </a:tc>
                <a:tc>
                  <a:txBody>
                    <a:bodyPr/>
                    <a:lstStyle/>
                    <a:p>
                      <a:r>
                        <a:rPr lang="en-US" sz="1700"/>
                        <a:t>2459.9</a:t>
                      </a:r>
                      <a:endParaRPr lang="en-IN" sz="1700"/>
                    </a:p>
                  </a:txBody>
                  <a:tcPr marL="87371" marR="87371" marT="43685" marB="43685"/>
                </a:tc>
                <a:tc>
                  <a:txBody>
                    <a:bodyPr/>
                    <a:lstStyle/>
                    <a:p>
                      <a:r>
                        <a:rPr lang="en-IN" sz="1700"/>
                        <a:t>91.74</a:t>
                      </a:r>
                    </a:p>
                  </a:txBody>
                  <a:tcPr marL="87371" marR="87371" marT="43685" marB="43685"/>
                </a:tc>
                <a:tc>
                  <a:txBody>
                    <a:bodyPr/>
                    <a:lstStyle/>
                    <a:p>
                      <a:r>
                        <a:rPr lang="en-IN" sz="1700"/>
                        <a:t>1091.4</a:t>
                      </a:r>
                    </a:p>
                  </a:txBody>
                  <a:tcPr marL="87371" marR="87371" marT="43685" marB="43685"/>
                </a:tc>
                <a:tc>
                  <a:txBody>
                    <a:bodyPr/>
                    <a:lstStyle/>
                    <a:p>
                      <a:r>
                        <a:rPr lang="en-IN" sz="1700"/>
                        <a:t>40.7</a:t>
                      </a:r>
                      <a:endParaRPr lang="en-IN" sz="1700" dirty="0"/>
                    </a:p>
                  </a:txBody>
                  <a:tcPr marL="87371" marR="87371" marT="43685" marB="43685"/>
                </a:tc>
                <a:tc>
                  <a:txBody>
                    <a:bodyPr/>
                    <a:lstStyle/>
                    <a:p>
                      <a:r>
                        <a:rPr lang="en-IN" sz="1600"/>
                        <a:t>(-)112.6</a:t>
                      </a:r>
                      <a:endParaRPr lang="en-IN" sz="1600" dirty="0"/>
                    </a:p>
                  </a:txBody>
                  <a:tcPr marL="87371" marR="87371" marT="43685" marB="43685"/>
                </a:tc>
                <a:tc>
                  <a:txBody>
                    <a:bodyPr/>
                    <a:lstStyle/>
                    <a:p>
                      <a:r>
                        <a:rPr lang="en-IN" sz="1700"/>
                        <a:t>(-)4</a:t>
                      </a:r>
                    </a:p>
                  </a:txBody>
                  <a:tcPr marL="87371" marR="87371" marT="43685" marB="43685"/>
                </a:tc>
                <a:tc>
                  <a:txBody>
                    <a:bodyPr/>
                    <a:lstStyle/>
                    <a:p>
                      <a:r>
                        <a:rPr lang="en-IN" sz="1700"/>
                        <a:t>331.7</a:t>
                      </a:r>
                    </a:p>
                  </a:txBody>
                  <a:tcPr marL="87371" marR="87371" marT="43685" marB="43685"/>
                </a:tc>
                <a:tc>
                  <a:txBody>
                    <a:bodyPr/>
                    <a:lstStyle/>
                    <a:p>
                      <a:r>
                        <a:rPr lang="en-IN" sz="1700"/>
                        <a:t>12.3</a:t>
                      </a:r>
                    </a:p>
                  </a:txBody>
                  <a:tcPr marL="87371" marR="87371" marT="43685" marB="43685"/>
                </a:tc>
                <a:tc>
                  <a:txBody>
                    <a:bodyPr/>
                    <a:lstStyle/>
                    <a:p>
                      <a:r>
                        <a:rPr lang="en-IN" sz="1700"/>
                        <a:t>579.6</a:t>
                      </a:r>
                    </a:p>
                  </a:txBody>
                  <a:tcPr marL="87371" marR="87371" marT="43685" marB="43685"/>
                </a:tc>
                <a:tc>
                  <a:txBody>
                    <a:bodyPr/>
                    <a:lstStyle/>
                    <a:p>
                      <a:r>
                        <a:rPr lang="en-IN" sz="1700"/>
                        <a:t>21.6</a:t>
                      </a:r>
                    </a:p>
                  </a:txBody>
                  <a:tcPr marL="87371" marR="87371" marT="43685" marB="43685"/>
                </a:tc>
                <a:tc>
                  <a:txBody>
                    <a:bodyPr/>
                    <a:lstStyle/>
                    <a:p>
                      <a:r>
                        <a:rPr lang="en-IN" sz="1700"/>
                        <a:t>4349.9</a:t>
                      </a:r>
                    </a:p>
                  </a:txBody>
                  <a:tcPr marL="87371" marR="87371" marT="43685" marB="43685"/>
                </a:tc>
                <a:tc>
                  <a:txBody>
                    <a:bodyPr/>
                    <a:lstStyle/>
                    <a:p>
                      <a:r>
                        <a:rPr lang="en-IN" sz="1700"/>
                        <a:t>162.2</a:t>
                      </a:r>
                      <a:endParaRPr lang="en-IN" sz="1700" dirty="0"/>
                    </a:p>
                  </a:txBody>
                  <a:tcPr marL="87371" marR="87371" marT="43685" marB="43685"/>
                </a:tc>
                <a:extLst>
                  <a:ext uri="{0D108BD9-81ED-4DB2-BD59-A6C34878D82A}">
                    <a16:rowId xmlns:a16="http://schemas.microsoft.com/office/drawing/2014/main" val="118496861"/>
                  </a:ext>
                </a:extLst>
              </a:tr>
              <a:tr h="384432">
                <a:tc>
                  <a:txBody>
                    <a:bodyPr/>
                    <a:lstStyle/>
                    <a:p>
                      <a:r>
                        <a:rPr lang="en-US" sz="1700"/>
                        <a:t>2016</a:t>
                      </a:r>
                      <a:endParaRPr lang="en-IN" sz="1700"/>
                    </a:p>
                  </a:txBody>
                  <a:tcPr marL="87371" marR="87371" marT="43685" marB="43685"/>
                </a:tc>
                <a:tc>
                  <a:txBody>
                    <a:bodyPr/>
                    <a:lstStyle/>
                    <a:p>
                      <a:r>
                        <a:rPr lang="en-IN" sz="1700"/>
                        <a:t>2103.9</a:t>
                      </a:r>
                    </a:p>
                  </a:txBody>
                  <a:tcPr marL="87371" marR="87371" marT="43685" marB="43685"/>
                </a:tc>
                <a:tc>
                  <a:txBody>
                    <a:bodyPr/>
                    <a:lstStyle/>
                    <a:p>
                      <a:r>
                        <a:rPr lang="en-IN" sz="1700"/>
                        <a:t>84.6</a:t>
                      </a:r>
                    </a:p>
                  </a:txBody>
                  <a:tcPr marL="87371" marR="87371" marT="43685" marB="43685"/>
                </a:tc>
                <a:tc>
                  <a:txBody>
                    <a:bodyPr/>
                    <a:lstStyle/>
                    <a:p>
                      <a:r>
                        <a:rPr lang="en-IN" sz="1700"/>
                        <a:t>1073.1</a:t>
                      </a:r>
                    </a:p>
                  </a:txBody>
                  <a:tcPr marL="87371" marR="87371" marT="43685" marB="43685"/>
                </a:tc>
                <a:tc>
                  <a:txBody>
                    <a:bodyPr/>
                    <a:lstStyle/>
                    <a:p>
                      <a:r>
                        <a:rPr lang="en-IN" sz="1700"/>
                        <a:t>43.1</a:t>
                      </a:r>
                    </a:p>
                  </a:txBody>
                  <a:tcPr marL="87371" marR="87371" marT="43685" marB="43685"/>
                </a:tc>
                <a:tc>
                  <a:txBody>
                    <a:bodyPr/>
                    <a:lstStyle/>
                    <a:p>
                      <a:r>
                        <a:rPr lang="en-IN" sz="1700"/>
                        <a:t>582.0</a:t>
                      </a:r>
                    </a:p>
                  </a:txBody>
                  <a:tcPr marL="87371" marR="87371" marT="43685" marB="43685"/>
                </a:tc>
                <a:tc>
                  <a:txBody>
                    <a:bodyPr/>
                    <a:lstStyle/>
                    <a:p>
                      <a:r>
                        <a:rPr lang="en-IN" sz="1700"/>
                        <a:t>23.4</a:t>
                      </a:r>
                    </a:p>
                  </a:txBody>
                  <a:tcPr marL="87371" marR="87371" marT="43685" marB="43685"/>
                </a:tc>
                <a:tc>
                  <a:txBody>
                    <a:bodyPr/>
                    <a:lstStyle/>
                    <a:p>
                      <a:r>
                        <a:rPr lang="en-IN" sz="1700"/>
                        <a:t>323</a:t>
                      </a:r>
                    </a:p>
                  </a:txBody>
                  <a:tcPr marL="87371" marR="87371" marT="43685" marB="43685"/>
                </a:tc>
                <a:tc>
                  <a:txBody>
                    <a:bodyPr/>
                    <a:lstStyle/>
                    <a:p>
                      <a:r>
                        <a:rPr lang="en-IN" sz="1700"/>
                        <a:t>12.9</a:t>
                      </a:r>
                      <a:endParaRPr lang="en-IN" sz="1700" dirty="0"/>
                    </a:p>
                  </a:txBody>
                  <a:tcPr marL="87371" marR="87371" marT="43685" marB="43685"/>
                </a:tc>
                <a:tc>
                  <a:txBody>
                    <a:bodyPr/>
                    <a:lstStyle/>
                    <a:p>
                      <a:r>
                        <a:rPr lang="en-IN" sz="1700"/>
                        <a:t>394.9</a:t>
                      </a:r>
                      <a:endParaRPr lang="en-IN" sz="1700" dirty="0"/>
                    </a:p>
                  </a:txBody>
                  <a:tcPr marL="87371" marR="87371" marT="43685" marB="43685"/>
                </a:tc>
                <a:tc>
                  <a:txBody>
                    <a:bodyPr/>
                    <a:lstStyle/>
                    <a:p>
                      <a:r>
                        <a:rPr lang="en-IN" sz="1700"/>
                        <a:t>15.8</a:t>
                      </a:r>
                    </a:p>
                  </a:txBody>
                  <a:tcPr marL="87371" marR="87371" marT="43685" marB="43685"/>
                </a:tc>
                <a:tc>
                  <a:txBody>
                    <a:bodyPr/>
                    <a:lstStyle/>
                    <a:p>
                      <a:r>
                        <a:rPr lang="en-IN" sz="1700"/>
                        <a:t>4476.8</a:t>
                      </a:r>
                    </a:p>
                  </a:txBody>
                  <a:tcPr marL="87371" marR="87371" marT="43685" marB="43685"/>
                </a:tc>
                <a:tc>
                  <a:txBody>
                    <a:bodyPr/>
                    <a:lstStyle/>
                    <a:p>
                      <a:r>
                        <a:rPr lang="en-IN" sz="1700"/>
                        <a:t>180</a:t>
                      </a:r>
                      <a:endParaRPr lang="en-IN" sz="1700" dirty="0"/>
                    </a:p>
                  </a:txBody>
                  <a:tcPr marL="87371" marR="87371" marT="43685" marB="43685"/>
                </a:tc>
                <a:extLst>
                  <a:ext uri="{0D108BD9-81ED-4DB2-BD59-A6C34878D82A}">
                    <a16:rowId xmlns:a16="http://schemas.microsoft.com/office/drawing/2014/main" val="2289815435"/>
                  </a:ext>
                </a:extLst>
              </a:tr>
              <a:tr h="384432">
                <a:tc>
                  <a:txBody>
                    <a:bodyPr/>
                    <a:lstStyle/>
                    <a:p>
                      <a:r>
                        <a:rPr lang="en-US" sz="1700"/>
                        <a:t>2017</a:t>
                      </a:r>
                      <a:endParaRPr lang="en-IN" sz="1700"/>
                    </a:p>
                  </a:txBody>
                  <a:tcPr marL="87371" marR="87371" marT="43685" marB="43685"/>
                </a:tc>
                <a:tc>
                  <a:txBody>
                    <a:bodyPr/>
                    <a:lstStyle/>
                    <a:p>
                      <a:r>
                        <a:rPr lang="en-IN" sz="1700"/>
                        <a:t>2241.0</a:t>
                      </a:r>
                    </a:p>
                  </a:txBody>
                  <a:tcPr marL="87371" marR="87371" marT="43685" marB="43685"/>
                </a:tc>
                <a:tc>
                  <a:txBody>
                    <a:bodyPr/>
                    <a:lstStyle/>
                    <a:p>
                      <a:r>
                        <a:rPr lang="en-IN" sz="1700"/>
                        <a:t>90.57</a:t>
                      </a:r>
                    </a:p>
                  </a:txBody>
                  <a:tcPr marL="87371" marR="87371" marT="43685" marB="43685"/>
                </a:tc>
                <a:tc>
                  <a:txBody>
                    <a:bodyPr/>
                    <a:lstStyle/>
                    <a:p>
                      <a:r>
                        <a:rPr lang="en-IN" sz="1700"/>
                        <a:t>1043.9</a:t>
                      </a:r>
                    </a:p>
                  </a:txBody>
                  <a:tcPr marL="87371" marR="87371" marT="43685" marB="43685"/>
                </a:tc>
                <a:tc>
                  <a:txBody>
                    <a:bodyPr/>
                    <a:lstStyle/>
                    <a:p>
                      <a:r>
                        <a:rPr lang="en-IN" sz="1700"/>
                        <a:t>42.2</a:t>
                      </a:r>
                    </a:p>
                  </a:txBody>
                  <a:tcPr marL="87371" marR="87371" marT="43685" marB="43685"/>
                </a:tc>
                <a:tc>
                  <a:txBody>
                    <a:bodyPr/>
                    <a:lstStyle/>
                    <a:p>
                      <a:r>
                        <a:rPr lang="en-IN" sz="1700"/>
                        <a:t>265.7</a:t>
                      </a:r>
                    </a:p>
                  </a:txBody>
                  <a:tcPr marL="87371" marR="87371" marT="43685" marB="43685"/>
                </a:tc>
                <a:tc>
                  <a:txBody>
                    <a:bodyPr/>
                    <a:lstStyle/>
                    <a:p>
                      <a:r>
                        <a:rPr lang="en-IN" sz="1700"/>
                        <a:t>10.7</a:t>
                      </a:r>
                    </a:p>
                  </a:txBody>
                  <a:tcPr marL="87371" marR="87371" marT="43685" marB="43685"/>
                </a:tc>
                <a:tc>
                  <a:txBody>
                    <a:bodyPr/>
                    <a:lstStyle/>
                    <a:p>
                      <a:r>
                        <a:rPr lang="en-IN" sz="1700"/>
                        <a:t>332.6</a:t>
                      </a:r>
                    </a:p>
                  </a:txBody>
                  <a:tcPr marL="87371" marR="87371" marT="43685" marB="43685"/>
                </a:tc>
                <a:tc>
                  <a:txBody>
                    <a:bodyPr/>
                    <a:lstStyle/>
                    <a:p>
                      <a:r>
                        <a:rPr lang="en-IN" sz="1700"/>
                        <a:t>13.4</a:t>
                      </a:r>
                    </a:p>
                  </a:txBody>
                  <a:tcPr marL="87371" marR="87371" marT="43685" marB="43685"/>
                </a:tc>
                <a:tc>
                  <a:txBody>
                    <a:bodyPr/>
                    <a:lstStyle/>
                    <a:p>
                      <a:r>
                        <a:rPr lang="en-IN" sz="1700"/>
                        <a:t>378.6</a:t>
                      </a:r>
                    </a:p>
                  </a:txBody>
                  <a:tcPr marL="87371" marR="87371" marT="43685" marB="43685"/>
                </a:tc>
                <a:tc>
                  <a:txBody>
                    <a:bodyPr/>
                    <a:lstStyle/>
                    <a:p>
                      <a:r>
                        <a:rPr lang="en-IN" sz="1700"/>
                        <a:t>15.3</a:t>
                      </a:r>
                    </a:p>
                  </a:txBody>
                  <a:tcPr marL="87371" marR="87371" marT="43685" marB="43685"/>
                </a:tc>
                <a:tc>
                  <a:txBody>
                    <a:bodyPr/>
                    <a:lstStyle/>
                    <a:p>
                      <a:r>
                        <a:rPr lang="en-IN" sz="1700"/>
                        <a:t>4261.8</a:t>
                      </a:r>
                    </a:p>
                  </a:txBody>
                  <a:tcPr marL="87371" marR="87371" marT="43685" marB="43685"/>
                </a:tc>
                <a:tc>
                  <a:txBody>
                    <a:bodyPr/>
                    <a:lstStyle/>
                    <a:p>
                      <a:r>
                        <a:rPr lang="en-IN" sz="1700"/>
                        <a:t>172</a:t>
                      </a:r>
                      <a:endParaRPr lang="en-IN" sz="1700" dirty="0"/>
                    </a:p>
                  </a:txBody>
                  <a:tcPr marL="87371" marR="87371" marT="43685" marB="43685"/>
                </a:tc>
                <a:extLst>
                  <a:ext uri="{0D108BD9-81ED-4DB2-BD59-A6C34878D82A}">
                    <a16:rowId xmlns:a16="http://schemas.microsoft.com/office/drawing/2014/main" val="3325141290"/>
                  </a:ext>
                </a:extLst>
              </a:tr>
              <a:tr h="384432">
                <a:tc>
                  <a:txBody>
                    <a:bodyPr/>
                    <a:lstStyle/>
                    <a:p>
                      <a:r>
                        <a:rPr lang="en-US" sz="1700"/>
                        <a:t>2018</a:t>
                      </a:r>
                      <a:endParaRPr lang="en-IN" sz="1700"/>
                    </a:p>
                  </a:txBody>
                  <a:tcPr marL="87371" marR="87371" marT="43685" marB="43685"/>
                </a:tc>
                <a:tc>
                  <a:txBody>
                    <a:bodyPr/>
                    <a:lstStyle/>
                    <a:p>
                      <a:r>
                        <a:rPr lang="en-IN" sz="1700"/>
                        <a:t>2248.5</a:t>
                      </a:r>
                    </a:p>
                  </a:txBody>
                  <a:tcPr marL="87371" marR="87371" marT="43685" marB="43685"/>
                </a:tc>
                <a:tc>
                  <a:txBody>
                    <a:bodyPr/>
                    <a:lstStyle/>
                    <a:p>
                      <a:r>
                        <a:rPr lang="en-IN" sz="1700"/>
                        <a:t>91.6</a:t>
                      </a:r>
                    </a:p>
                  </a:txBody>
                  <a:tcPr marL="87371" marR="87371" marT="43685" marB="43685"/>
                </a:tc>
                <a:tc>
                  <a:txBody>
                    <a:bodyPr/>
                    <a:lstStyle/>
                    <a:p>
                      <a:r>
                        <a:rPr lang="en-IN" sz="1700"/>
                        <a:t>1090.3</a:t>
                      </a:r>
                    </a:p>
                  </a:txBody>
                  <a:tcPr marL="87371" marR="87371" marT="43685" marB="43685"/>
                </a:tc>
                <a:tc>
                  <a:txBody>
                    <a:bodyPr/>
                    <a:lstStyle/>
                    <a:p>
                      <a:r>
                        <a:rPr lang="en-IN" sz="1700"/>
                        <a:t>44.4</a:t>
                      </a:r>
                    </a:p>
                  </a:txBody>
                  <a:tcPr marL="87371" marR="87371" marT="43685" marB="43685"/>
                </a:tc>
                <a:tc>
                  <a:txBody>
                    <a:bodyPr/>
                    <a:lstStyle/>
                    <a:p>
                      <a:r>
                        <a:rPr lang="en-IN" sz="1700"/>
                        <a:t>83.0</a:t>
                      </a:r>
                    </a:p>
                  </a:txBody>
                  <a:tcPr marL="87371" marR="87371" marT="43685" marB="43685"/>
                </a:tc>
                <a:tc>
                  <a:txBody>
                    <a:bodyPr/>
                    <a:lstStyle/>
                    <a:p>
                      <a:r>
                        <a:rPr lang="en-IN" sz="1700"/>
                        <a:t>3.3</a:t>
                      </a:r>
                    </a:p>
                  </a:txBody>
                  <a:tcPr marL="87371" marR="87371" marT="43685" marB="43685"/>
                </a:tc>
                <a:tc>
                  <a:txBody>
                    <a:bodyPr/>
                    <a:lstStyle/>
                    <a:p>
                      <a:r>
                        <a:rPr lang="en-IN" sz="1700"/>
                        <a:t>334.8</a:t>
                      </a:r>
                    </a:p>
                  </a:txBody>
                  <a:tcPr marL="87371" marR="87371" marT="43685" marB="43685"/>
                </a:tc>
                <a:tc>
                  <a:txBody>
                    <a:bodyPr/>
                    <a:lstStyle/>
                    <a:p>
                      <a:r>
                        <a:rPr lang="en-IN" sz="1700"/>
                        <a:t>13.6</a:t>
                      </a:r>
                    </a:p>
                  </a:txBody>
                  <a:tcPr marL="87371" marR="87371" marT="43685" marB="43685"/>
                </a:tc>
                <a:tc>
                  <a:txBody>
                    <a:bodyPr/>
                    <a:lstStyle/>
                    <a:p>
                      <a:r>
                        <a:rPr lang="en-IN" sz="1700"/>
                        <a:t>656.2</a:t>
                      </a:r>
                    </a:p>
                  </a:txBody>
                  <a:tcPr marL="87371" marR="87371" marT="43685" marB="43685"/>
                </a:tc>
                <a:tc>
                  <a:txBody>
                    <a:bodyPr/>
                    <a:lstStyle/>
                    <a:p>
                      <a:r>
                        <a:rPr lang="en-IN" sz="1700"/>
                        <a:t>26.7</a:t>
                      </a:r>
                    </a:p>
                  </a:txBody>
                  <a:tcPr marL="87371" marR="87371" marT="43685" marB="43685"/>
                </a:tc>
                <a:tc>
                  <a:txBody>
                    <a:bodyPr/>
                    <a:lstStyle/>
                    <a:p>
                      <a:r>
                        <a:rPr lang="en-IN" sz="1700"/>
                        <a:t>4412.8</a:t>
                      </a:r>
                    </a:p>
                  </a:txBody>
                  <a:tcPr marL="87371" marR="87371" marT="43685" marB="43685"/>
                </a:tc>
                <a:tc>
                  <a:txBody>
                    <a:bodyPr/>
                    <a:lstStyle/>
                    <a:p>
                      <a:r>
                        <a:rPr lang="en-IN" sz="1700"/>
                        <a:t>179</a:t>
                      </a:r>
                      <a:endParaRPr lang="en-IN" sz="1700" dirty="0"/>
                    </a:p>
                  </a:txBody>
                  <a:tcPr marL="87371" marR="87371" marT="43685" marB="43685"/>
                </a:tc>
                <a:extLst>
                  <a:ext uri="{0D108BD9-81ED-4DB2-BD59-A6C34878D82A}">
                    <a16:rowId xmlns:a16="http://schemas.microsoft.com/office/drawing/2014/main" val="1232382903"/>
                  </a:ext>
                </a:extLst>
              </a:tr>
              <a:tr h="384432">
                <a:tc>
                  <a:txBody>
                    <a:bodyPr/>
                    <a:lstStyle/>
                    <a:p>
                      <a:r>
                        <a:rPr lang="en-US" sz="1700"/>
                        <a:t>2019</a:t>
                      </a:r>
                      <a:endParaRPr lang="en-IN" sz="1700"/>
                    </a:p>
                  </a:txBody>
                  <a:tcPr marL="87371" marR="87371" marT="43685" marB="43685"/>
                </a:tc>
                <a:tc>
                  <a:txBody>
                    <a:bodyPr/>
                    <a:lstStyle/>
                    <a:p>
                      <a:r>
                        <a:rPr lang="en-IN" sz="1700"/>
                        <a:t>2123.2</a:t>
                      </a:r>
                    </a:p>
                  </a:txBody>
                  <a:tcPr marL="87371" marR="87371" marT="43685" marB="43685"/>
                </a:tc>
                <a:tc>
                  <a:txBody>
                    <a:bodyPr/>
                    <a:lstStyle/>
                    <a:p>
                      <a:r>
                        <a:rPr lang="en-IN" sz="1700"/>
                        <a:t>95</a:t>
                      </a:r>
                    </a:p>
                  </a:txBody>
                  <a:tcPr marL="87371" marR="87371" marT="43685" marB="43685"/>
                </a:tc>
                <a:tc>
                  <a:txBody>
                    <a:bodyPr/>
                    <a:lstStyle/>
                    <a:p>
                      <a:r>
                        <a:rPr lang="en-IN" sz="1700"/>
                        <a:t>866.7</a:t>
                      </a:r>
                    </a:p>
                  </a:txBody>
                  <a:tcPr marL="87371" marR="87371" marT="43685" marB="43685"/>
                </a:tc>
                <a:tc>
                  <a:txBody>
                    <a:bodyPr/>
                    <a:lstStyle/>
                    <a:p>
                      <a:r>
                        <a:rPr lang="en-IN" sz="1700"/>
                        <a:t>38.8</a:t>
                      </a:r>
                    </a:p>
                  </a:txBody>
                  <a:tcPr marL="87371" marR="87371" marT="43685" marB="43685"/>
                </a:tc>
                <a:tc>
                  <a:txBody>
                    <a:bodyPr/>
                    <a:lstStyle/>
                    <a:p>
                      <a:r>
                        <a:rPr lang="en-IN" sz="1700"/>
                        <a:t>408.2</a:t>
                      </a:r>
                    </a:p>
                  </a:txBody>
                  <a:tcPr marL="87371" marR="87371" marT="43685" marB="43685"/>
                </a:tc>
                <a:tc>
                  <a:txBody>
                    <a:bodyPr/>
                    <a:lstStyle/>
                    <a:p>
                      <a:r>
                        <a:rPr lang="en-IN" sz="1700"/>
                        <a:t>18.2</a:t>
                      </a:r>
                    </a:p>
                  </a:txBody>
                  <a:tcPr marL="87371" marR="87371" marT="43685" marB="43685"/>
                </a:tc>
                <a:tc>
                  <a:txBody>
                    <a:bodyPr/>
                    <a:lstStyle/>
                    <a:p>
                      <a:r>
                        <a:rPr lang="en-IN" sz="1700"/>
                        <a:t>326</a:t>
                      </a:r>
                    </a:p>
                  </a:txBody>
                  <a:tcPr marL="87371" marR="87371" marT="43685" marB="43685"/>
                </a:tc>
                <a:tc>
                  <a:txBody>
                    <a:bodyPr/>
                    <a:lstStyle/>
                    <a:p>
                      <a:r>
                        <a:rPr lang="en-IN" sz="1700"/>
                        <a:t>14.6</a:t>
                      </a:r>
                    </a:p>
                  </a:txBody>
                  <a:tcPr marL="87371" marR="87371" marT="43685" marB="43685"/>
                </a:tc>
                <a:tc>
                  <a:txBody>
                    <a:bodyPr/>
                    <a:lstStyle/>
                    <a:p>
                      <a:r>
                        <a:rPr lang="en-IN" sz="1700"/>
                        <a:t>605.4</a:t>
                      </a:r>
                    </a:p>
                  </a:txBody>
                  <a:tcPr marL="87371" marR="87371" marT="43685" marB="43685"/>
                </a:tc>
                <a:tc>
                  <a:txBody>
                    <a:bodyPr/>
                    <a:lstStyle/>
                    <a:p>
                      <a:r>
                        <a:rPr lang="en-IN" sz="1700"/>
                        <a:t>27.1</a:t>
                      </a:r>
                    </a:p>
                  </a:txBody>
                  <a:tcPr marL="87371" marR="87371" marT="43685" marB="43685"/>
                </a:tc>
                <a:tc>
                  <a:txBody>
                    <a:bodyPr/>
                    <a:lstStyle/>
                    <a:p>
                      <a:r>
                        <a:rPr lang="en-IN" sz="1700"/>
                        <a:t>4329.4</a:t>
                      </a:r>
                    </a:p>
                  </a:txBody>
                  <a:tcPr marL="87371" marR="87371" marT="43685" marB="43685"/>
                </a:tc>
                <a:tc>
                  <a:txBody>
                    <a:bodyPr/>
                    <a:lstStyle/>
                    <a:p>
                      <a:r>
                        <a:rPr lang="en-IN" sz="1700"/>
                        <a:t>193</a:t>
                      </a:r>
                      <a:endParaRPr lang="en-IN" sz="1700" dirty="0"/>
                    </a:p>
                  </a:txBody>
                  <a:tcPr marL="87371" marR="87371" marT="43685" marB="43685"/>
                </a:tc>
                <a:extLst>
                  <a:ext uri="{0D108BD9-81ED-4DB2-BD59-A6C34878D82A}">
                    <a16:rowId xmlns:a16="http://schemas.microsoft.com/office/drawing/2014/main" val="2952137933"/>
                  </a:ext>
                </a:extLst>
              </a:tr>
              <a:tr h="384432">
                <a:tc>
                  <a:txBody>
                    <a:bodyPr/>
                    <a:lstStyle/>
                    <a:p>
                      <a:r>
                        <a:rPr lang="en-US" sz="1700"/>
                        <a:t>2020</a:t>
                      </a:r>
                      <a:endParaRPr lang="en-IN" sz="1700"/>
                    </a:p>
                  </a:txBody>
                  <a:tcPr marL="87371" marR="87371" marT="43685" marB="43685"/>
                </a:tc>
                <a:tc>
                  <a:txBody>
                    <a:bodyPr/>
                    <a:lstStyle/>
                    <a:p>
                      <a:r>
                        <a:rPr lang="en-IN" sz="1700"/>
                        <a:t>1401.1</a:t>
                      </a:r>
                    </a:p>
                  </a:txBody>
                  <a:tcPr marL="87371" marR="87371" marT="43685" marB="43685"/>
                </a:tc>
                <a:tc>
                  <a:txBody>
                    <a:bodyPr/>
                    <a:lstStyle/>
                    <a:p>
                      <a:r>
                        <a:rPr lang="en-IN" sz="1700"/>
                        <a:t>79.7</a:t>
                      </a:r>
                    </a:p>
                  </a:txBody>
                  <a:tcPr marL="87371" marR="87371" marT="43685" marB="43685"/>
                </a:tc>
                <a:tc>
                  <a:txBody>
                    <a:bodyPr/>
                    <a:lstStyle/>
                    <a:p>
                      <a:r>
                        <a:rPr lang="en-IN" sz="1700"/>
                        <a:t>899.6</a:t>
                      </a:r>
                      <a:endParaRPr lang="en-IN" sz="1700" dirty="0"/>
                    </a:p>
                  </a:txBody>
                  <a:tcPr marL="87371" marR="87371" marT="43685" marB="43685"/>
                </a:tc>
                <a:tc>
                  <a:txBody>
                    <a:bodyPr/>
                    <a:lstStyle/>
                    <a:p>
                      <a:r>
                        <a:rPr lang="en-IN" sz="1700"/>
                        <a:t>51.17</a:t>
                      </a:r>
                    </a:p>
                  </a:txBody>
                  <a:tcPr marL="87371" marR="87371" marT="43685" marB="43685"/>
                </a:tc>
                <a:tc>
                  <a:txBody>
                    <a:bodyPr/>
                    <a:lstStyle/>
                    <a:p>
                      <a:r>
                        <a:rPr lang="en-IN" sz="1700"/>
                        <a:t>873.9</a:t>
                      </a:r>
                    </a:p>
                  </a:txBody>
                  <a:tcPr marL="87371" marR="87371" marT="43685" marB="43685"/>
                </a:tc>
                <a:tc>
                  <a:txBody>
                    <a:bodyPr/>
                    <a:lstStyle/>
                    <a:p>
                      <a:r>
                        <a:rPr lang="en-IN" sz="1700"/>
                        <a:t>49.7</a:t>
                      </a:r>
                    </a:p>
                  </a:txBody>
                  <a:tcPr marL="87371" marR="87371" marT="43685" marB="43685"/>
                </a:tc>
                <a:tc>
                  <a:txBody>
                    <a:bodyPr/>
                    <a:lstStyle/>
                    <a:p>
                      <a:r>
                        <a:rPr lang="en-IN" sz="1700"/>
                        <a:t>302.2</a:t>
                      </a:r>
                    </a:p>
                  </a:txBody>
                  <a:tcPr marL="87371" marR="87371" marT="43685" marB="43685"/>
                </a:tc>
                <a:tc>
                  <a:txBody>
                    <a:bodyPr/>
                    <a:lstStyle/>
                    <a:p>
                      <a:r>
                        <a:rPr lang="en-IN" sz="1700"/>
                        <a:t>17.1</a:t>
                      </a:r>
                    </a:p>
                  </a:txBody>
                  <a:tcPr marL="87371" marR="87371" marT="43685" marB="43685"/>
                </a:tc>
                <a:tc>
                  <a:txBody>
                    <a:bodyPr/>
                    <a:lstStyle/>
                    <a:p>
                      <a:r>
                        <a:rPr lang="en-IN" sz="1700"/>
                        <a:t>255</a:t>
                      </a:r>
                    </a:p>
                  </a:txBody>
                  <a:tcPr marL="87371" marR="87371" marT="43685" marB="43685"/>
                </a:tc>
                <a:tc>
                  <a:txBody>
                    <a:bodyPr/>
                    <a:lstStyle/>
                    <a:p>
                      <a:r>
                        <a:rPr lang="en-IN" sz="1700"/>
                        <a:t>14.5</a:t>
                      </a:r>
                    </a:p>
                  </a:txBody>
                  <a:tcPr marL="87371" marR="87371" marT="43685" marB="43685"/>
                </a:tc>
                <a:tc>
                  <a:txBody>
                    <a:bodyPr/>
                    <a:lstStyle/>
                    <a:p>
                      <a:r>
                        <a:rPr lang="en-IN" sz="1700"/>
                        <a:t>3731.7</a:t>
                      </a:r>
                    </a:p>
                  </a:txBody>
                  <a:tcPr marL="87371" marR="87371" marT="43685" marB="43685"/>
                </a:tc>
                <a:tc>
                  <a:txBody>
                    <a:bodyPr/>
                    <a:lstStyle/>
                    <a:p>
                      <a:r>
                        <a:rPr lang="en-IN" sz="1700"/>
                        <a:t>210</a:t>
                      </a:r>
                      <a:endParaRPr lang="en-IN" sz="1700" dirty="0"/>
                    </a:p>
                  </a:txBody>
                  <a:tcPr marL="87371" marR="87371" marT="43685" marB="43685"/>
                </a:tc>
                <a:extLst>
                  <a:ext uri="{0D108BD9-81ED-4DB2-BD59-A6C34878D82A}">
                    <a16:rowId xmlns:a16="http://schemas.microsoft.com/office/drawing/2014/main" val="3919438719"/>
                  </a:ext>
                </a:extLst>
              </a:tr>
              <a:tr h="384432">
                <a:tc>
                  <a:txBody>
                    <a:bodyPr/>
                    <a:lstStyle/>
                    <a:p>
                      <a:r>
                        <a:rPr lang="en-IN" sz="1700" dirty="0"/>
                        <a:t>2021(till oct)</a:t>
                      </a:r>
                    </a:p>
                  </a:txBody>
                  <a:tcPr marL="87371" marR="87371" marT="43685" marB="43685"/>
                </a:tc>
                <a:tc>
                  <a:txBody>
                    <a:bodyPr/>
                    <a:lstStyle/>
                    <a:p>
                      <a:r>
                        <a:rPr lang="en-IN" sz="1700"/>
                        <a:t>1323.3</a:t>
                      </a:r>
                      <a:endParaRPr lang="en-IN" sz="1700" dirty="0"/>
                    </a:p>
                  </a:txBody>
                  <a:tcPr marL="87371" marR="87371" marT="43685" marB="43685"/>
                </a:tc>
                <a:tc>
                  <a:txBody>
                    <a:bodyPr/>
                    <a:lstStyle/>
                    <a:p>
                      <a:r>
                        <a:rPr lang="en-IN" sz="1700"/>
                        <a:t>76.4</a:t>
                      </a:r>
                      <a:endParaRPr lang="en-IN" sz="1700" dirty="0"/>
                    </a:p>
                  </a:txBody>
                  <a:tcPr marL="87371" marR="87371" marT="43685" marB="43685"/>
                </a:tc>
                <a:tc>
                  <a:txBody>
                    <a:bodyPr/>
                    <a:lstStyle/>
                    <a:p>
                      <a:r>
                        <a:rPr lang="en-IN" sz="1700"/>
                        <a:t>856.6</a:t>
                      </a:r>
                      <a:endParaRPr lang="en-IN" sz="1700" dirty="0"/>
                    </a:p>
                  </a:txBody>
                  <a:tcPr marL="87371" marR="87371" marT="43685" marB="43685"/>
                </a:tc>
                <a:tc>
                  <a:txBody>
                    <a:bodyPr/>
                    <a:lstStyle/>
                    <a:p>
                      <a:r>
                        <a:rPr lang="en-IN" sz="1700"/>
                        <a:t>49.3</a:t>
                      </a:r>
                      <a:endParaRPr lang="en-IN" sz="1700" dirty="0"/>
                    </a:p>
                  </a:txBody>
                  <a:tcPr marL="87371" marR="87371" marT="43685" marB="43685"/>
                </a:tc>
                <a:tc>
                  <a:txBody>
                    <a:bodyPr/>
                    <a:lstStyle/>
                    <a:p>
                      <a:r>
                        <a:rPr lang="en-IN" sz="1700"/>
                        <a:t>(-)156</a:t>
                      </a:r>
                      <a:endParaRPr lang="en-IN" sz="1700" dirty="0"/>
                    </a:p>
                  </a:txBody>
                  <a:tcPr marL="87371" marR="87371" marT="43685" marB="43685"/>
                </a:tc>
                <a:tc>
                  <a:txBody>
                    <a:bodyPr/>
                    <a:lstStyle/>
                    <a:p>
                      <a:r>
                        <a:rPr lang="en-IN" sz="1700"/>
                        <a:t>(-)9</a:t>
                      </a:r>
                      <a:endParaRPr lang="en-IN" sz="1700" dirty="0"/>
                    </a:p>
                  </a:txBody>
                  <a:tcPr marL="87371" marR="87371" marT="43685" marB="43685"/>
                </a:tc>
                <a:tc>
                  <a:txBody>
                    <a:bodyPr/>
                    <a:lstStyle/>
                    <a:p>
                      <a:r>
                        <a:rPr lang="en-IN" sz="1700"/>
                        <a:t>245.1</a:t>
                      </a:r>
                      <a:endParaRPr lang="en-IN" sz="1700" dirty="0"/>
                    </a:p>
                  </a:txBody>
                  <a:tcPr marL="87371" marR="87371" marT="43685" marB="43685"/>
                </a:tc>
                <a:tc>
                  <a:txBody>
                    <a:bodyPr/>
                    <a:lstStyle/>
                    <a:p>
                      <a:r>
                        <a:rPr lang="en-IN" sz="1700"/>
                        <a:t>14.1</a:t>
                      </a:r>
                      <a:endParaRPr lang="en-IN" sz="1700" dirty="0"/>
                    </a:p>
                  </a:txBody>
                  <a:tcPr marL="87371" marR="87371" marT="43685" marB="43685"/>
                </a:tc>
                <a:tc>
                  <a:txBody>
                    <a:bodyPr/>
                    <a:lstStyle/>
                    <a:p>
                      <a:r>
                        <a:rPr lang="en-IN" sz="1700"/>
                        <a:t>393.3</a:t>
                      </a:r>
                      <a:endParaRPr lang="en-IN" sz="1700" dirty="0"/>
                    </a:p>
                  </a:txBody>
                  <a:tcPr marL="87371" marR="87371" marT="43685" marB="43685"/>
                </a:tc>
                <a:tc>
                  <a:txBody>
                    <a:bodyPr/>
                    <a:lstStyle/>
                    <a:p>
                      <a:r>
                        <a:rPr lang="en-IN" sz="1700"/>
                        <a:t>22.6</a:t>
                      </a:r>
                      <a:endParaRPr lang="en-IN" sz="1700" dirty="0"/>
                    </a:p>
                  </a:txBody>
                  <a:tcPr marL="87371" marR="87371" marT="43685" marB="43685"/>
                </a:tc>
                <a:tc>
                  <a:txBody>
                    <a:bodyPr/>
                    <a:lstStyle/>
                    <a:p>
                      <a:r>
                        <a:rPr lang="en-IN" sz="1700"/>
                        <a:t>2662.5</a:t>
                      </a:r>
                      <a:endParaRPr lang="en-IN" sz="1700" dirty="0"/>
                    </a:p>
                  </a:txBody>
                  <a:tcPr marL="87371" marR="87371" marT="43685" marB="43685"/>
                </a:tc>
                <a:tc>
                  <a:txBody>
                    <a:bodyPr/>
                    <a:lstStyle/>
                    <a:p>
                      <a:r>
                        <a:rPr lang="en-IN" sz="1700" dirty="0"/>
                        <a:t>154</a:t>
                      </a:r>
                    </a:p>
                  </a:txBody>
                  <a:tcPr marL="87371" marR="87371" marT="43685" marB="43685"/>
                </a:tc>
                <a:extLst>
                  <a:ext uri="{0D108BD9-81ED-4DB2-BD59-A6C34878D82A}">
                    <a16:rowId xmlns:a16="http://schemas.microsoft.com/office/drawing/2014/main" val="489126061"/>
                  </a:ext>
                </a:extLst>
              </a:tr>
            </a:tbl>
          </a:graphicData>
        </a:graphic>
      </p:graphicFrame>
    </p:spTree>
    <p:extLst>
      <p:ext uri="{BB962C8B-B14F-4D97-AF65-F5344CB8AC3E}">
        <p14:creationId xmlns:p14="http://schemas.microsoft.com/office/powerpoint/2010/main" val="1662778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446C10B-F7E2-4964-889C-7C6400B00903}"/>
              </a:ext>
            </a:extLst>
          </p:cNvPr>
          <p:cNvGraphicFramePr>
            <a:graphicFrameLocks noGrp="1"/>
          </p:cNvGraphicFramePr>
          <p:nvPr>
            <p:extLst>
              <p:ext uri="{D42A27DB-BD31-4B8C-83A1-F6EECF244321}">
                <p14:modId xmlns:p14="http://schemas.microsoft.com/office/powerpoint/2010/main" val="906832030"/>
              </p:ext>
            </p:extLst>
          </p:nvPr>
        </p:nvGraphicFramePr>
        <p:xfrm>
          <a:off x="117987" y="4131516"/>
          <a:ext cx="5283202" cy="2560320"/>
        </p:xfrm>
        <a:graphic>
          <a:graphicData uri="http://schemas.openxmlformats.org/drawingml/2006/table">
            <a:tbl>
              <a:tblPr firstRow="1" bandRow="1">
                <a:tableStyleId>{5C22544A-7EE6-4342-B048-85BDC9FD1C3A}</a:tableStyleId>
              </a:tblPr>
              <a:tblGrid>
                <a:gridCol w="491512">
                  <a:extLst>
                    <a:ext uri="{9D8B030D-6E8A-4147-A177-3AD203B41FA5}">
                      <a16:colId xmlns:a16="http://schemas.microsoft.com/office/drawing/2014/main" val="1448516668"/>
                    </a:ext>
                  </a:extLst>
                </a:gridCol>
                <a:gridCol w="798615">
                  <a:extLst>
                    <a:ext uri="{9D8B030D-6E8A-4147-A177-3AD203B41FA5}">
                      <a16:colId xmlns:a16="http://schemas.microsoft.com/office/drawing/2014/main" val="4268738758"/>
                    </a:ext>
                  </a:extLst>
                </a:gridCol>
                <a:gridCol w="798615">
                  <a:extLst>
                    <a:ext uri="{9D8B030D-6E8A-4147-A177-3AD203B41FA5}">
                      <a16:colId xmlns:a16="http://schemas.microsoft.com/office/drawing/2014/main" val="2938062254"/>
                    </a:ext>
                  </a:extLst>
                </a:gridCol>
                <a:gridCol w="798615">
                  <a:extLst>
                    <a:ext uri="{9D8B030D-6E8A-4147-A177-3AD203B41FA5}">
                      <a16:colId xmlns:a16="http://schemas.microsoft.com/office/drawing/2014/main" val="2688257750"/>
                    </a:ext>
                  </a:extLst>
                </a:gridCol>
                <a:gridCol w="798615">
                  <a:extLst>
                    <a:ext uri="{9D8B030D-6E8A-4147-A177-3AD203B41FA5}">
                      <a16:colId xmlns:a16="http://schemas.microsoft.com/office/drawing/2014/main" val="731485314"/>
                    </a:ext>
                  </a:extLst>
                </a:gridCol>
                <a:gridCol w="798615">
                  <a:extLst>
                    <a:ext uri="{9D8B030D-6E8A-4147-A177-3AD203B41FA5}">
                      <a16:colId xmlns:a16="http://schemas.microsoft.com/office/drawing/2014/main" val="1578088276"/>
                    </a:ext>
                  </a:extLst>
                </a:gridCol>
                <a:gridCol w="798615">
                  <a:extLst>
                    <a:ext uri="{9D8B030D-6E8A-4147-A177-3AD203B41FA5}">
                      <a16:colId xmlns:a16="http://schemas.microsoft.com/office/drawing/2014/main" val="2412922238"/>
                    </a:ext>
                  </a:extLst>
                </a:gridCol>
              </a:tblGrid>
              <a:tr h="312982">
                <a:tc gridSpan="7">
                  <a:txBody>
                    <a:bodyPr/>
                    <a:lstStyle/>
                    <a:p>
                      <a:pPr algn="ctr"/>
                      <a:r>
                        <a:rPr lang="en-IN" dirty="0"/>
                        <a:t>JEWELLERY</a:t>
                      </a:r>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a:p>
                  </a:txBody>
                  <a:tcPr/>
                </a:tc>
                <a:extLst>
                  <a:ext uri="{0D108BD9-81ED-4DB2-BD59-A6C34878D82A}">
                    <a16:rowId xmlns:a16="http://schemas.microsoft.com/office/drawing/2014/main" val="2793631117"/>
                  </a:ext>
                </a:extLst>
              </a:tr>
              <a:tr h="312982">
                <a:tc>
                  <a:txBody>
                    <a:bodyPr/>
                    <a:lstStyle/>
                    <a:p>
                      <a:endParaRPr lang="en-IN" dirty="0"/>
                    </a:p>
                  </a:txBody>
                  <a:tcPr/>
                </a:tc>
                <a:tc gridSpan="2">
                  <a:txBody>
                    <a:bodyPr/>
                    <a:lstStyle/>
                    <a:p>
                      <a:r>
                        <a:rPr lang="en-IN" dirty="0"/>
                        <a:t>FY 2018-19</a:t>
                      </a:r>
                    </a:p>
                  </a:txBody>
                  <a:tcPr/>
                </a:tc>
                <a:tc hMerge="1">
                  <a:txBody>
                    <a:bodyPr/>
                    <a:lstStyle/>
                    <a:p>
                      <a:endParaRPr lang="en-IN"/>
                    </a:p>
                  </a:txBody>
                  <a:tcPr/>
                </a:tc>
                <a:tc gridSpan="2">
                  <a:txBody>
                    <a:bodyPr/>
                    <a:lstStyle/>
                    <a:p>
                      <a:r>
                        <a:rPr lang="en-IN" dirty="0"/>
                        <a:t>FY2019-20</a:t>
                      </a:r>
                    </a:p>
                  </a:txBody>
                  <a:tcPr/>
                </a:tc>
                <a:tc hMerge="1">
                  <a:txBody>
                    <a:bodyPr/>
                    <a:lstStyle/>
                    <a:p>
                      <a:endParaRPr lang="en-IN"/>
                    </a:p>
                  </a:txBody>
                  <a:tcPr/>
                </a:tc>
                <a:tc gridSpan="2">
                  <a:txBody>
                    <a:bodyPr/>
                    <a:lstStyle/>
                    <a:p>
                      <a:r>
                        <a:rPr lang="en-IN" dirty="0"/>
                        <a:t>FY2020-21</a:t>
                      </a:r>
                    </a:p>
                  </a:txBody>
                  <a:tcPr/>
                </a:tc>
                <a:tc hMerge="1">
                  <a:txBody>
                    <a:bodyPr/>
                    <a:lstStyle/>
                    <a:p>
                      <a:endParaRPr lang="en-IN"/>
                    </a:p>
                  </a:txBody>
                  <a:tcPr/>
                </a:tc>
                <a:extLst>
                  <a:ext uri="{0D108BD9-81ED-4DB2-BD59-A6C34878D82A}">
                    <a16:rowId xmlns:a16="http://schemas.microsoft.com/office/drawing/2014/main" val="2756629026"/>
                  </a:ext>
                </a:extLst>
              </a:tr>
              <a:tr h="158361">
                <a:tc>
                  <a:txBody>
                    <a:bodyPr/>
                    <a:lstStyle/>
                    <a:p>
                      <a:endParaRPr lang="en-IN" dirty="0"/>
                    </a:p>
                  </a:txBody>
                  <a:tcPr/>
                </a:tc>
                <a:tc>
                  <a:txBody>
                    <a:bodyPr/>
                    <a:lstStyle/>
                    <a:p>
                      <a:r>
                        <a:rPr lang="en-IN" sz="1400" dirty="0"/>
                        <a:t>TONNES</a:t>
                      </a:r>
                    </a:p>
                  </a:txBody>
                  <a:tcPr/>
                </a:tc>
                <a:tc>
                  <a:txBody>
                    <a:bodyPr/>
                    <a:lstStyle/>
                    <a:p>
                      <a:r>
                        <a:rPr lang="en-IN" dirty="0"/>
                        <a:t>%AGE</a:t>
                      </a:r>
                    </a:p>
                  </a:txBody>
                  <a:tcPr/>
                </a:tc>
                <a:tc>
                  <a:txBody>
                    <a:bodyPr/>
                    <a:lstStyle/>
                    <a:p>
                      <a:r>
                        <a:rPr lang="en-IN" sz="1400" dirty="0"/>
                        <a:t>TONNES </a:t>
                      </a:r>
                    </a:p>
                  </a:txBody>
                  <a:tcPr/>
                </a:tc>
                <a:tc>
                  <a:txBody>
                    <a:bodyPr/>
                    <a:lstStyle/>
                    <a:p>
                      <a:r>
                        <a:rPr lang="en-IN" dirty="0"/>
                        <a:t>%AGE</a:t>
                      </a:r>
                    </a:p>
                  </a:txBody>
                  <a:tcPr/>
                </a:tc>
                <a:tc>
                  <a:txBody>
                    <a:bodyPr/>
                    <a:lstStyle/>
                    <a:p>
                      <a:r>
                        <a:rPr lang="en-IN" sz="1400" dirty="0"/>
                        <a:t>TONNES</a:t>
                      </a:r>
                    </a:p>
                  </a:txBody>
                  <a:tcPr/>
                </a:tc>
                <a:tc>
                  <a:txBody>
                    <a:bodyPr/>
                    <a:lstStyle/>
                    <a:p>
                      <a:r>
                        <a:rPr lang="en-IN" dirty="0"/>
                        <a:t>%AGE</a:t>
                      </a:r>
                    </a:p>
                  </a:txBody>
                  <a:tcPr/>
                </a:tc>
                <a:extLst>
                  <a:ext uri="{0D108BD9-81ED-4DB2-BD59-A6C34878D82A}">
                    <a16:rowId xmlns:a16="http://schemas.microsoft.com/office/drawing/2014/main" val="219664773"/>
                  </a:ext>
                </a:extLst>
              </a:tr>
              <a:tr h="312982">
                <a:tc>
                  <a:txBody>
                    <a:bodyPr/>
                    <a:lstStyle/>
                    <a:p>
                      <a:r>
                        <a:rPr lang="en-IN" dirty="0"/>
                        <a:t>Q1</a:t>
                      </a:r>
                    </a:p>
                  </a:txBody>
                  <a:tcPr/>
                </a:tc>
                <a:tc>
                  <a:txBody>
                    <a:bodyPr/>
                    <a:lstStyle/>
                    <a:p>
                      <a:r>
                        <a:rPr lang="en-IN" dirty="0"/>
                        <a:t>522.2</a:t>
                      </a:r>
                    </a:p>
                  </a:txBody>
                  <a:tcPr/>
                </a:tc>
                <a:tc>
                  <a:txBody>
                    <a:bodyPr/>
                    <a:lstStyle/>
                    <a:p>
                      <a:r>
                        <a:rPr lang="en-IN" dirty="0"/>
                        <a:t>66</a:t>
                      </a:r>
                    </a:p>
                  </a:txBody>
                  <a:tcPr/>
                </a:tc>
                <a:tc>
                  <a:txBody>
                    <a:bodyPr/>
                    <a:lstStyle/>
                    <a:p>
                      <a:r>
                        <a:rPr lang="en-IN" dirty="0"/>
                        <a:t>529.8</a:t>
                      </a:r>
                    </a:p>
                  </a:txBody>
                  <a:tcPr/>
                </a:tc>
                <a:tc>
                  <a:txBody>
                    <a:bodyPr/>
                    <a:lstStyle/>
                    <a:p>
                      <a:r>
                        <a:rPr lang="en-IN" dirty="0"/>
                        <a:t>63.8</a:t>
                      </a:r>
                    </a:p>
                  </a:txBody>
                  <a:tcPr/>
                </a:tc>
                <a:tc>
                  <a:txBody>
                    <a:bodyPr/>
                    <a:lstStyle/>
                    <a:p>
                      <a:r>
                        <a:rPr lang="en-IN" dirty="0"/>
                        <a:t>244.5</a:t>
                      </a:r>
                    </a:p>
                  </a:txBody>
                  <a:tcPr/>
                </a:tc>
                <a:tc>
                  <a:txBody>
                    <a:bodyPr/>
                    <a:lstStyle/>
                    <a:p>
                      <a:r>
                        <a:rPr lang="en-IN" dirty="0"/>
                        <a:t>52</a:t>
                      </a:r>
                    </a:p>
                  </a:txBody>
                  <a:tcPr/>
                </a:tc>
                <a:extLst>
                  <a:ext uri="{0D108BD9-81ED-4DB2-BD59-A6C34878D82A}">
                    <a16:rowId xmlns:a16="http://schemas.microsoft.com/office/drawing/2014/main" val="3935293440"/>
                  </a:ext>
                </a:extLst>
              </a:tr>
              <a:tr h="312982">
                <a:tc>
                  <a:txBody>
                    <a:bodyPr/>
                    <a:lstStyle/>
                    <a:p>
                      <a:r>
                        <a:rPr lang="en-IN" dirty="0"/>
                        <a:t>Q2</a:t>
                      </a:r>
                    </a:p>
                  </a:txBody>
                  <a:tcPr/>
                </a:tc>
                <a:tc>
                  <a:txBody>
                    <a:bodyPr/>
                    <a:lstStyle/>
                    <a:p>
                      <a:r>
                        <a:rPr lang="en-IN" dirty="0"/>
                        <a:t>547.9</a:t>
                      </a:r>
                    </a:p>
                  </a:txBody>
                  <a:tcPr/>
                </a:tc>
                <a:tc>
                  <a:txBody>
                    <a:bodyPr/>
                    <a:lstStyle/>
                    <a:p>
                      <a:r>
                        <a:rPr lang="en-IN" dirty="0"/>
                        <a:t>58.8</a:t>
                      </a:r>
                    </a:p>
                  </a:txBody>
                  <a:tcPr/>
                </a:tc>
                <a:tc>
                  <a:txBody>
                    <a:bodyPr/>
                    <a:lstStyle/>
                    <a:p>
                      <a:r>
                        <a:rPr lang="en-IN" dirty="0"/>
                        <a:t>469.0</a:t>
                      </a:r>
                    </a:p>
                  </a:txBody>
                  <a:tcPr/>
                </a:tc>
                <a:tc>
                  <a:txBody>
                    <a:bodyPr/>
                    <a:lstStyle/>
                    <a:p>
                      <a:r>
                        <a:rPr lang="en-IN" dirty="0"/>
                        <a:t>66.9</a:t>
                      </a:r>
                    </a:p>
                  </a:txBody>
                  <a:tcPr/>
                </a:tc>
                <a:tc>
                  <a:txBody>
                    <a:bodyPr/>
                    <a:lstStyle/>
                    <a:p>
                      <a:r>
                        <a:rPr lang="en-IN" dirty="0"/>
                        <a:t>332.9</a:t>
                      </a:r>
                    </a:p>
                  </a:txBody>
                  <a:tcPr/>
                </a:tc>
                <a:tc>
                  <a:txBody>
                    <a:bodyPr/>
                    <a:lstStyle/>
                    <a:p>
                      <a:r>
                        <a:rPr lang="en-IN" dirty="0"/>
                        <a:t>52.7</a:t>
                      </a:r>
                    </a:p>
                  </a:txBody>
                  <a:tcPr/>
                </a:tc>
                <a:extLst>
                  <a:ext uri="{0D108BD9-81ED-4DB2-BD59-A6C34878D82A}">
                    <a16:rowId xmlns:a16="http://schemas.microsoft.com/office/drawing/2014/main" val="2225324921"/>
                  </a:ext>
                </a:extLst>
              </a:tr>
              <a:tr h="312982">
                <a:tc>
                  <a:txBody>
                    <a:bodyPr/>
                    <a:lstStyle/>
                    <a:p>
                      <a:r>
                        <a:rPr lang="en-IN" dirty="0"/>
                        <a:t>Q3</a:t>
                      </a:r>
                    </a:p>
                  </a:txBody>
                  <a:tcPr/>
                </a:tc>
                <a:tc>
                  <a:txBody>
                    <a:bodyPr/>
                    <a:lstStyle/>
                    <a:p>
                      <a:r>
                        <a:rPr lang="en-IN" dirty="0"/>
                        <a:t>649.3</a:t>
                      </a:r>
                    </a:p>
                  </a:txBody>
                  <a:tcPr/>
                </a:tc>
                <a:tc>
                  <a:txBody>
                    <a:bodyPr/>
                    <a:lstStyle/>
                    <a:p>
                      <a:r>
                        <a:rPr lang="en-IN" dirty="0"/>
                        <a:t>63.6</a:t>
                      </a:r>
                    </a:p>
                  </a:txBody>
                  <a:tcPr/>
                </a:tc>
                <a:tc>
                  <a:txBody>
                    <a:bodyPr/>
                    <a:lstStyle/>
                    <a:p>
                      <a:r>
                        <a:rPr lang="en-IN" dirty="0"/>
                        <a:t>589.2</a:t>
                      </a:r>
                    </a:p>
                  </a:txBody>
                  <a:tcPr/>
                </a:tc>
                <a:tc>
                  <a:txBody>
                    <a:bodyPr/>
                    <a:lstStyle/>
                    <a:p>
                      <a:r>
                        <a:rPr lang="en-IN" dirty="0"/>
                        <a:t>84</a:t>
                      </a:r>
                    </a:p>
                  </a:txBody>
                  <a:tcPr/>
                </a:tc>
                <a:tc>
                  <a:txBody>
                    <a:bodyPr/>
                    <a:lstStyle/>
                    <a:p>
                      <a:r>
                        <a:rPr lang="en-IN" dirty="0"/>
                        <a:t>510.3</a:t>
                      </a:r>
                    </a:p>
                  </a:txBody>
                  <a:tcPr/>
                </a:tc>
                <a:tc>
                  <a:txBody>
                    <a:bodyPr/>
                    <a:lstStyle/>
                    <a:p>
                      <a:r>
                        <a:rPr lang="en-IN" dirty="0"/>
                        <a:t>59</a:t>
                      </a:r>
                    </a:p>
                  </a:txBody>
                  <a:tcPr/>
                </a:tc>
                <a:extLst>
                  <a:ext uri="{0D108BD9-81ED-4DB2-BD59-A6C34878D82A}">
                    <a16:rowId xmlns:a16="http://schemas.microsoft.com/office/drawing/2014/main" val="2510712776"/>
                  </a:ext>
                </a:extLst>
              </a:tr>
              <a:tr h="312982">
                <a:tc>
                  <a:txBody>
                    <a:bodyPr/>
                    <a:lstStyle/>
                    <a:p>
                      <a:r>
                        <a:rPr lang="en-IN" dirty="0"/>
                        <a:t>Q4</a:t>
                      </a:r>
                    </a:p>
                  </a:txBody>
                  <a:tcPr/>
                </a:tc>
                <a:tc>
                  <a:txBody>
                    <a:bodyPr/>
                    <a:lstStyle/>
                    <a:p>
                      <a:r>
                        <a:rPr lang="en-IN" dirty="0"/>
                        <a:t>535.2</a:t>
                      </a:r>
                    </a:p>
                  </a:txBody>
                  <a:tcPr/>
                </a:tc>
                <a:tc>
                  <a:txBody>
                    <a:bodyPr/>
                    <a:lstStyle/>
                    <a:p>
                      <a:r>
                        <a:rPr lang="en-IN" dirty="0"/>
                        <a:t>61.3</a:t>
                      </a:r>
                    </a:p>
                  </a:txBody>
                  <a:tcPr/>
                </a:tc>
                <a:tc>
                  <a:txBody>
                    <a:bodyPr/>
                    <a:lstStyle/>
                    <a:p>
                      <a:r>
                        <a:rPr lang="en-IN" dirty="0"/>
                        <a:t>313.5</a:t>
                      </a:r>
                    </a:p>
                  </a:txBody>
                  <a:tcPr/>
                </a:tc>
                <a:tc>
                  <a:txBody>
                    <a:bodyPr/>
                    <a:lstStyle/>
                    <a:p>
                      <a:r>
                        <a:rPr lang="en-IN" dirty="0"/>
                        <a:t>48</a:t>
                      </a:r>
                    </a:p>
                  </a:txBody>
                  <a:tcPr/>
                </a:tc>
                <a:tc>
                  <a:txBody>
                    <a:bodyPr/>
                    <a:lstStyle/>
                    <a:p>
                      <a:r>
                        <a:rPr lang="en-IN" dirty="0"/>
                        <a:t>484.1</a:t>
                      </a:r>
                    </a:p>
                  </a:txBody>
                  <a:tcPr/>
                </a:tc>
                <a:tc>
                  <a:txBody>
                    <a:bodyPr/>
                    <a:lstStyle/>
                    <a:p>
                      <a:r>
                        <a:rPr lang="en-IN" dirty="0"/>
                        <a:t>52.7</a:t>
                      </a:r>
                    </a:p>
                  </a:txBody>
                  <a:tcPr/>
                </a:tc>
                <a:extLst>
                  <a:ext uri="{0D108BD9-81ED-4DB2-BD59-A6C34878D82A}">
                    <a16:rowId xmlns:a16="http://schemas.microsoft.com/office/drawing/2014/main" val="1572347928"/>
                  </a:ext>
                </a:extLst>
              </a:tr>
            </a:tbl>
          </a:graphicData>
        </a:graphic>
      </p:graphicFrame>
      <p:graphicFrame>
        <p:nvGraphicFramePr>
          <p:cNvPr id="13" name="Table 13">
            <a:extLst>
              <a:ext uri="{FF2B5EF4-FFF2-40B4-BE49-F238E27FC236}">
                <a16:creationId xmlns:a16="http://schemas.microsoft.com/office/drawing/2014/main" id="{2FF607AD-6A3E-45DC-B8CC-7925860168AC}"/>
              </a:ext>
            </a:extLst>
          </p:cNvPr>
          <p:cNvGraphicFramePr>
            <a:graphicFrameLocks noGrp="1"/>
          </p:cNvGraphicFramePr>
          <p:nvPr>
            <p:extLst>
              <p:ext uri="{D42A27DB-BD31-4B8C-83A1-F6EECF244321}">
                <p14:modId xmlns:p14="http://schemas.microsoft.com/office/powerpoint/2010/main" val="2686020359"/>
              </p:ext>
            </p:extLst>
          </p:nvPr>
        </p:nvGraphicFramePr>
        <p:xfrm>
          <a:off x="5492956" y="4131516"/>
          <a:ext cx="6699044" cy="2560320"/>
        </p:xfrm>
        <a:graphic>
          <a:graphicData uri="http://schemas.openxmlformats.org/drawingml/2006/table">
            <a:tbl>
              <a:tblPr firstRow="1" bandRow="1">
                <a:tableStyleId>{5C22544A-7EE6-4342-B048-85BDC9FD1C3A}</a:tableStyleId>
              </a:tblPr>
              <a:tblGrid>
                <a:gridCol w="603044">
                  <a:extLst>
                    <a:ext uri="{9D8B030D-6E8A-4147-A177-3AD203B41FA5}">
                      <a16:colId xmlns:a16="http://schemas.microsoft.com/office/drawing/2014/main" val="1038789278"/>
                    </a:ext>
                  </a:extLst>
                </a:gridCol>
                <a:gridCol w="1016000">
                  <a:extLst>
                    <a:ext uri="{9D8B030D-6E8A-4147-A177-3AD203B41FA5}">
                      <a16:colId xmlns:a16="http://schemas.microsoft.com/office/drawing/2014/main" val="2975435647"/>
                    </a:ext>
                  </a:extLst>
                </a:gridCol>
                <a:gridCol w="1016000">
                  <a:extLst>
                    <a:ext uri="{9D8B030D-6E8A-4147-A177-3AD203B41FA5}">
                      <a16:colId xmlns:a16="http://schemas.microsoft.com/office/drawing/2014/main" val="1767471762"/>
                    </a:ext>
                  </a:extLst>
                </a:gridCol>
                <a:gridCol w="1016000">
                  <a:extLst>
                    <a:ext uri="{9D8B030D-6E8A-4147-A177-3AD203B41FA5}">
                      <a16:colId xmlns:a16="http://schemas.microsoft.com/office/drawing/2014/main" val="2804332478"/>
                    </a:ext>
                  </a:extLst>
                </a:gridCol>
                <a:gridCol w="1016000">
                  <a:extLst>
                    <a:ext uri="{9D8B030D-6E8A-4147-A177-3AD203B41FA5}">
                      <a16:colId xmlns:a16="http://schemas.microsoft.com/office/drawing/2014/main" val="3278284504"/>
                    </a:ext>
                  </a:extLst>
                </a:gridCol>
                <a:gridCol w="1016000">
                  <a:extLst>
                    <a:ext uri="{9D8B030D-6E8A-4147-A177-3AD203B41FA5}">
                      <a16:colId xmlns:a16="http://schemas.microsoft.com/office/drawing/2014/main" val="2889789055"/>
                    </a:ext>
                  </a:extLst>
                </a:gridCol>
                <a:gridCol w="1016000">
                  <a:extLst>
                    <a:ext uri="{9D8B030D-6E8A-4147-A177-3AD203B41FA5}">
                      <a16:colId xmlns:a16="http://schemas.microsoft.com/office/drawing/2014/main" val="2951643666"/>
                    </a:ext>
                  </a:extLst>
                </a:gridCol>
              </a:tblGrid>
              <a:tr h="294166">
                <a:tc gridSpan="7">
                  <a:txBody>
                    <a:bodyPr/>
                    <a:lstStyle/>
                    <a:p>
                      <a:pPr algn="ctr"/>
                      <a:r>
                        <a:rPr lang="en-IN" dirty="0"/>
                        <a:t>BARS AND COINS</a:t>
                      </a:r>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a:p>
                  </a:txBody>
                  <a:tcPr/>
                </a:tc>
                <a:extLst>
                  <a:ext uri="{0D108BD9-81ED-4DB2-BD59-A6C34878D82A}">
                    <a16:rowId xmlns:a16="http://schemas.microsoft.com/office/drawing/2014/main" val="1789154603"/>
                  </a:ext>
                </a:extLst>
              </a:tr>
              <a:tr h="300137">
                <a:tc>
                  <a:txBody>
                    <a:bodyPr/>
                    <a:lstStyle/>
                    <a:p>
                      <a:endParaRPr lang="en-IN" dirty="0"/>
                    </a:p>
                  </a:txBody>
                  <a:tcPr/>
                </a:tc>
                <a:tc gridSpan="2">
                  <a:txBody>
                    <a:bodyPr/>
                    <a:lstStyle/>
                    <a:p>
                      <a:r>
                        <a:rPr lang="en-IN" dirty="0"/>
                        <a:t> FY 2018-19</a:t>
                      </a:r>
                    </a:p>
                  </a:txBody>
                  <a:tcPr/>
                </a:tc>
                <a:tc hMerge="1">
                  <a:txBody>
                    <a:bodyPr/>
                    <a:lstStyle/>
                    <a:p>
                      <a:endParaRPr lang="en-IN"/>
                    </a:p>
                  </a:txBody>
                  <a:tcPr/>
                </a:tc>
                <a:tc gridSpan="2">
                  <a:txBody>
                    <a:bodyPr/>
                    <a:lstStyle/>
                    <a:p>
                      <a:r>
                        <a:rPr lang="en-IN" dirty="0"/>
                        <a:t>FY 2019-20 </a:t>
                      </a:r>
                    </a:p>
                  </a:txBody>
                  <a:tcPr/>
                </a:tc>
                <a:tc hMerge="1">
                  <a:txBody>
                    <a:bodyPr/>
                    <a:lstStyle/>
                    <a:p>
                      <a:endParaRPr lang="en-IN"/>
                    </a:p>
                  </a:txBody>
                  <a:tcPr/>
                </a:tc>
                <a:tc gridSpan="2">
                  <a:txBody>
                    <a:bodyPr/>
                    <a:lstStyle/>
                    <a:p>
                      <a:r>
                        <a:rPr lang="en-IN" dirty="0"/>
                        <a:t>FY 2020-21</a:t>
                      </a:r>
                    </a:p>
                  </a:txBody>
                  <a:tcPr/>
                </a:tc>
                <a:tc hMerge="1">
                  <a:txBody>
                    <a:bodyPr/>
                    <a:lstStyle/>
                    <a:p>
                      <a:endParaRPr lang="en-IN"/>
                    </a:p>
                  </a:txBody>
                  <a:tcPr/>
                </a:tc>
                <a:extLst>
                  <a:ext uri="{0D108BD9-81ED-4DB2-BD59-A6C34878D82A}">
                    <a16:rowId xmlns:a16="http://schemas.microsoft.com/office/drawing/2014/main" val="2356933760"/>
                  </a:ext>
                </a:extLst>
              </a:tr>
              <a:tr h="332148">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TONNES</a:t>
                      </a:r>
                    </a:p>
                  </a:txBody>
                  <a:tcPr/>
                </a:tc>
                <a:tc>
                  <a:txBody>
                    <a:bodyPr/>
                    <a:lstStyle/>
                    <a:p>
                      <a:r>
                        <a:rPr lang="en-IN" dirty="0"/>
                        <a: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TONNES</a:t>
                      </a:r>
                    </a:p>
                  </a:txBody>
                  <a:tcPr/>
                </a:tc>
                <a:tc>
                  <a:txBody>
                    <a:bodyPr/>
                    <a:lstStyle/>
                    <a:p>
                      <a:r>
                        <a:rPr lang="en-IN" dirty="0"/>
                        <a: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TONNES</a:t>
                      </a:r>
                    </a:p>
                  </a:txBody>
                  <a:tcPr/>
                </a:tc>
                <a:tc>
                  <a:txBody>
                    <a:bodyPr/>
                    <a:lstStyle/>
                    <a:p>
                      <a:r>
                        <a:rPr lang="en-IN" dirty="0"/>
                        <a:t>%AGE</a:t>
                      </a:r>
                    </a:p>
                  </a:txBody>
                  <a:tcPr/>
                </a:tc>
                <a:extLst>
                  <a:ext uri="{0D108BD9-81ED-4DB2-BD59-A6C34878D82A}">
                    <a16:rowId xmlns:a16="http://schemas.microsoft.com/office/drawing/2014/main" val="2720203379"/>
                  </a:ext>
                </a:extLst>
              </a:tr>
              <a:tr h="332148">
                <a:tc>
                  <a:txBody>
                    <a:bodyPr/>
                    <a:lstStyle/>
                    <a:p>
                      <a:r>
                        <a:rPr lang="en-IN" dirty="0"/>
                        <a:t>Q1</a:t>
                      </a:r>
                    </a:p>
                  </a:txBody>
                  <a:tcPr/>
                </a:tc>
                <a:tc>
                  <a:txBody>
                    <a:bodyPr/>
                    <a:lstStyle/>
                    <a:p>
                      <a:r>
                        <a:rPr lang="en-IN" dirty="0"/>
                        <a:t>248</a:t>
                      </a:r>
                    </a:p>
                  </a:txBody>
                  <a:tcPr/>
                </a:tc>
                <a:tc>
                  <a:txBody>
                    <a:bodyPr/>
                    <a:lstStyle/>
                    <a:p>
                      <a:r>
                        <a:rPr lang="en-IN" dirty="0"/>
                        <a:t>29</a:t>
                      </a:r>
                    </a:p>
                  </a:txBody>
                  <a:tcPr/>
                </a:tc>
                <a:tc>
                  <a:txBody>
                    <a:bodyPr/>
                    <a:lstStyle/>
                    <a:p>
                      <a:r>
                        <a:rPr lang="en-IN" dirty="0"/>
                        <a:t>219.1</a:t>
                      </a:r>
                    </a:p>
                  </a:txBody>
                  <a:tcPr/>
                </a:tc>
                <a:tc>
                  <a:txBody>
                    <a:bodyPr/>
                    <a:lstStyle/>
                    <a:p>
                      <a:r>
                        <a:rPr lang="en-IN" dirty="0"/>
                        <a:t>26.4</a:t>
                      </a:r>
                    </a:p>
                  </a:txBody>
                  <a:tcPr/>
                </a:tc>
                <a:tc>
                  <a:txBody>
                    <a:bodyPr/>
                    <a:lstStyle/>
                    <a:p>
                      <a:r>
                        <a:rPr lang="en-IN" dirty="0"/>
                        <a:t>156.7</a:t>
                      </a:r>
                    </a:p>
                  </a:txBody>
                  <a:tcPr/>
                </a:tc>
                <a:tc>
                  <a:txBody>
                    <a:bodyPr/>
                    <a:lstStyle/>
                    <a:p>
                      <a:r>
                        <a:rPr lang="en-IN" dirty="0"/>
                        <a:t>33.3</a:t>
                      </a:r>
                    </a:p>
                  </a:txBody>
                  <a:tcPr/>
                </a:tc>
                <a:extLst>
                  <a:ext uri="{0D108BD9-81ED-4DB2-BD59-A6C34878D82A}">
                    <a16:rowId xmlns:a16="http://schemas.microsoft.com/office/drawing/2014/main" val="813082133"/>
                  </a:ext>
                </a:extLst>
              </a:tr>
              <a:tr h="332148">
                <a:tc>
                  <a:txBody>
                    <a:bodyPr/>
                    <a:lstStyle/>
                    <a:p>
                      <a:r>
                        <a:rPr lang="en-IN" dirty="0"/>
                        <a:t>Q2</a:t>
                      </a:r>
                    </a:p>
                  </a:txBody>
                  <a:tcPr/>
                </a:tc>
                <a:tc>
                  <a:txBody>
                    <a:bodyPr/>
                    <a:lstStyle/>
                    <a:p>
                      <a:r>
                        <a:rPr lang="en-IN" dirty="0"/>
                        <a:t>297.4</a:t>
                      </a:r>
                    </a:p>
                  </a:txBody>
                  <a:tcPr/>
                </a:tc>
                <a:tc>
                  <a:txBody>
                    <a:bodyPr/>
                    <a:lstStyle/>
                    <a:p>
                      <a:r>
                        <a:rPr lang="en-IN" dirty="0"/>
                        <a:t>31.9</a:t>
                      </a:r>
                    </a:p>
                  </a:txBody>
                  <a:tcPr/>
                </a:tc>
                <a:tc>
                  <a:txBody>
                    <a:bodyPr/>
                    <a:lstStyle/>
                    <a:p>
                      <a:r>
                        <a:rPr lang="en-IN" dirty="0"/>
                        <a:t>149.3</a:t>
                      </a:r>
                    </a:p>
                  </a:txBody>
                  <a:tcPr/>
                </a:tc>
                <a:tc>
                  <a:txBody>
                    <a:bodyPr/>
                    <a:lstStyle/>
                    <a:p>
                      <a:r>
                        <a:rPr lang="en-IN" dirty="0"/>
                        <a:t>21.3</a:t>
                      </a:r>
                    </a:p>
                  </a:txBody>
                  <a:tcPr/>
                </a:tc>
                <a:tc>
                  <a:txBody>
                    <a:bodyPr/>
                    <a:lstStyle/>
                    <a:p>
                      <a:r>
                        <a:rPr lang="en-IN" dirty="0"/>
                        <a:t>221</a:t>
                      </a:r>
                    </a:p>
                  </a:txBody>
                  <a:tcPr/>
                </a:tc>
                <a:tc>
                  <a:txBody>
                    <a:bodyPr/>
                    <a:lstStyle/>
                    <a:p>
                      <a:r>
                        <a:rPr lang="en-IN" dirty="0"/>
                        <a:t>35</a:t>
                      </a:r>
                    </a:p>
                  </a:txBody>
                  <a:tcPr/>
                </a:tc>
                <a:extLst>
                  <a:ext uri="{0D108BD9-81ED-4DB2-BD59-A6C34878D82A}">
                    <a16:rowId xmlns:a16="http://schemas.microsoft.com/office/drawing/2014/main" val="2701656160"/>
                  </a:ext>
                </a:extLst>
              </a:tr>
              <a:tr h="332148">
                <a:tc>
                  <a:txBody>
                    <a:bodyPr/>
                    <a:lstStyle/>
                    <a:p>
                      <a:r>
                        <a:rPr lang="en-IN" dirty="0"/>
                        <a:t>Q3</a:t>
                      </a:r>
                    </a:p>
                  </a:txBody>
                  <a:tcPr/>
                </a:tc>
                <a:tc>
                  <a:txBody>
                    <a:bodyPr/>
                    <a:lstStyle/>
                    <a:p>
                      <a:r>
                        <a:rPr lang="en-IN" dirty="0"/>
                        <a:t>283.7</a:t>
                      </a:r>
                    </a:p>
                  </a:txBody>
                  <a:tcPr/>
                </a:tc>
                <a:tc>
                  <a:txBody>
                    <a:bodyPr/>
                    <a:lstStyle/>
                    <a:p>
                      <a:r>
                        <a:rPr lang="en-IN" dirty="0"/>
                        <a:t>27.7</a:t>
                      </a:r>
                    </a:p>
                  </a:txBody>
                  <a:tcPr/>
                </a:tc>
                <a:tc>
                  <a:txBody>
                    <a:bodyPr/>
                    <a:lstStyle/>
                    <a:p>
                      <a:r>
                        <a:rPr lang="en-IN" dirty="0"/>
                        <a:t>241</a:t>
                      </a:r>
                    </a:p>
                  </a:txBody>
                  <a:tcPr/>
                </a:tc>
                <a:tc>
                  <a:txBody>
                    <a:bodyPr/>
                    <a:lstStyle/>
                    <a:p>
                      <a:r>
                        <a:rPr lang="en-IN" dirty="0"/>
                        <a:t>26.3</a:t>
                      </a:r>
                    </a:p>
                  </a:txBody>
                  <a:tcPr/>
                </a:tc>
                <a:tc>
                  <a:txBody>
                    <a:bodyPr/>
                    <a:lstStyle/>
                    <a:p>
                      <a:r>
                        <a:rPr lang="en-IN" dirty="0"/>
                        <a:t>269.2</a:t>
                      </a:r>
                    </a:p>
                  </a:txBody>
                  <a:tcPr/>
                </a:tc>
                <a:tc>
                  <a:txBody>
                    <a:bodyPr/>
                    <a:lstStyle/>
                    <a:p>
                      <a:r>
                        <a:rPr lang="en-IN" dirty="0"/>
                        <a:t>31.1</a:t>
                      </a:r>
                    </a:p>
                  </a:txBody>
                  <a:tcPr/>
                </a:tc>
                <a:extLst>
                  <a:ext uri="{0D108BD9-81ED-4DB2-BD59-A6C34878D82A}">
                    <a16:rowId xmlns:a16="http://schemas.microsoft.com/office/drawing/2014/main" val="1747840917"/>
                  </a:ext>
                </a:extLst>
              </a:tr>
              <a:tr h="332148">
                <a:tc>
                  <a:txBody>
                    <a:bodyPr/>
                    <a:lstStyle/>
                    <a:p>
                      <a:r>
                        <a:rPr lang="en-IN" dirty="0"/>
                        <a:t>Q4</a:t>
                      </a:r>
                    </a:p>
                  </a:txBody>
                  <a:tcPr/>
                </a:tc>
                <a:tc>
                  <a:txBody>
                    <a:bodyPr/>
                    <a:lstStyle/>
                    <a:p>
                      <a:r>
                        <a:rPr lang="en-IN" dirty="0"/>
                        <a:t>257.3</a:t>
                      </a:r>
                    </a:p>
                  </a:txBody>
                  <a:tcPr/>
                </a:tc>
                <a:tc>
                  <a:txBody>
                    <a:bodyPr/>
                    <a:lstStyle/>
                    <a:p>
                      <a:r>
                        <a:rPr lang="en-IN" dirty="0"/>
                        <a:t>29.4</a:t>
                      </a:r>
                    </a:p>
                  </a:txBody>
                  <a:tcPr/>
                </a:tc>
                <a:tc>
                  <a:txBody>
                    <a:bodyPr/>
                    <a:lstStyle/>
                    <a:p>
                      <a:r>
                        <a:rPr lang="en-IN" dirty="0"/>
                        <a:t>252.6</a:t>
                      </a:r>
                    </a:p>
                  </a:txBody>
                  <a:tcPr/>
                </a:tc>
                <a:tc>
                  <a:txBody>
                    <a:bodyPr/>
                    <a:lstStyle/>
                    <a:p>
                      <a:r>
                        <a:rPr lang="en-IN" dirty="0"/>
                        <a:t>39.5</a:t>
                      </a:r>
                    </a:p>
                  </a:txBody>
                  <a:tcPr/>
                </a:tc>
                <a:tc>
                  <a:txBody>
                    <a:bodyPr/>
                    <a:lstStyle/>
                    <a:p>
                      <a:r>
                        <a:rPr lang="en-IN" dirty="0"/>
                        <a:t>351.9</a:t>
                      </a:r>
                    </a:p>
                  </a:txBody>
                  <a:tcPr/>
                </a:tc>
                <a:tc>
                  <a:txBody>
                    <a:bodyPr/>
                    <a:lstStyle/>
                    <a:p>
                      <a:r>
                        <a:rPr lang="en-IN" dirty="0"/>
                        <a:t>38.3</a:t>
                      </a:r>
                    </a:p>
                  </a:txBody>
                  <a:tcPr/>
                </a:tc>
                <a:extLst>
                  <a:ext uri="{0D108BD9-81ED-4DB2-BD59-A6C34878D82A}">
                    <a16:rowId xmlns:a16="http://schemas.microsoft.com/office/drawing/2014/main" val="1186957297"/>
                  </a:ext>
                </a:extLst>
              </a:tr>
            </a:tbl>
          </a:graphicData>
        </a:graphic>
      </p:graphicFrame>
      <p:graphicFrame>
        <p:nvGraphicFramePr>
          <p:cNvPr id="14" name="Table 14">
            <a:extLst>
              <a:ext uri="{FF2B5EF4-FFF2-40B4-BE49-F238E27FC236}">
                <a16:creationId xmlns:a16="http://schemas.microsoft.com/office/drawing/2014/main" id="{B36F51FE-518B-45CD-8284-886EDD8FA3DF}"/>
              </a:ext>
            </a:extLst>
          </p:cNvPr>
          <p:cNvGraphicFramePr>
            <a:graphicFrameLocks noGrp="1"/>
          </p:cNvGraphicFramePr>
          <p:nvPr>
            <p:extLst>
              <p:ext uri="{D42A27DB-BD31-4B8C-83A1-F6EECF244321}">
                <p14:modId xmlns:p14="http://schemas.microsoft.com/office/powerpoint/2010/main" val="3108364306"/>
              </p:ext>
            </p:extLst>
          </p:nvPr>
        </p:nvGraphicFramePr>
        <p:xfrm>
          <a:off x="5923936" y="1799796"/>
          <a:ext cx="5837084" cy="2194560"/>
        </p:xfrm>
        <a:graphic>
          <a:graphicData uri="http://schemas.openxmlformats.org/drawingml/2006/table">
            <a:tbl>
              <a:tblPr firstRow="1" bandRow="1">
                <a:tableStyleId>{5C22544A-7EE6-4342-B048-85BDC9FD1C3A}</a:tableStyleId>
              </a:tblPr>
              <a:tblGrid>
                <a:gridCol w="504581">
                  <a:extLst>
                    <a:ext uri="{9D8B030D-6E8A-4147-A177-3AD203B41FA5}">
                      <a16:colId xmlns:a16="http://schemas.microsoft.com/office/drawing/2014/main" val="1510563974"/>
                    </a:ext>
                  </a:extLst>
                </a:gridCol>
                <a:gridCol w="1777501">
                  <a:extLst>
                    <a:ext uri="{9D8B030D-6E8A-4147-A177-3AD203B41FA5}">
                      <a16:colId xmlns:a16="http://schemas.microsoft.com/office/drawing/2014/main" val="2251208473"/>
                    </a:ext>
                  </a:extLst>
                </a:gridCol>
                <a:gridCol w="1777501">
                  <a:extLst>
                    <a:ext uri="{9D8B030D-6E8A-4147-A177-3AD203B41FA5}">
                      <a16:colId xmlns:a16="http://schemas.microsoft.com/office/drawing/2014/main" val="3596677080"/>
                    </a:ext>
                  </a:extLst>
                </a:gridCol>
                <a:gridCol w="1777501">
                  <a:extLst>
                    <a:ext uri="{9D8B030D-6E8A-4147-A177-3AD203B41FA5}">
                      <a16:colId xmlns:a16="http://schemas.microsoft.com/office/drawing/2014/main" val="1736214403"/>
                    </a:ext>
                  </a:extLst>
                </a:gridCol>
              </a:tblGrid>
              <a:tr h="304186">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8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cs typeface="Arial" panose="020B0604020202020204" pitchFamily="34" charset="0"/>
                        </a:rPr>
                        <a:t>Jewellery + Bars + Coins +Technology (Tonnes)</a:t>
                      </a:r>
                      <a:endParaRPr kumimoji="0" lang="en-GB" altLang="en-US" sz="1800" b="0" i="0" u="none" strike="noStrike" cap="none" normalizeH="0" baseline="0" dirty="0">
                        <a:ln>
                          <a:noFill/>
                        </a:ln>
                        <a:solidFill>
                          <a:schemeClr val="tx1"/>
                        </a:solidFill>
                        <a:effectLst/>
                        <a:latin typeface="Calibri" panose="020F0502020204030204" pitchFamily="34" charset="0"/>
                        <a:ea typeface="ＭＳ Ｐゴシック" panose="020B0600070205080204" pitchFamily="34" charset="-128"/>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281914288"/>
                  </a:ext>
                </a:extLst>
              </a:tr>
              <a:tr h="304186">
                <a:tc>
                  <a:txBody>
                    <a:bodyPr/>
                    <a:lstStyle/>
                    <a:p>
                      <a:endParaRPr lang="en-IN" dirty="0"/>
                    </a:p>
                  </a:txBody>
                  <a:tcPr/>
                </a:tc>
                <a:tc>
                  <a:txBody>
                    <a:bodyPr/>
                    <a:lstStyle/>
                    <a:p>
                      <a:r>
                        <a:rPr lang="en-IN" dirty="0"/>
                        <a:t>FY2018-19</a:t>
                      </a:r>
                    </a:p>
                  </a:txBody>
                  <a:tcPr/>
                </a:tc>
                <a:tc>
                  <a:txBody>
                    <a:bodyPr/>
                    <a:lstStyle/>
                    <a:p>
                      <a:r>
                        <a:rPr lang="en-IN" dirty="0"/>
                        <a:t>FY2019-20</a:t>
                      </a:r>
                    </a:p>
                  </a:txBody>
                  <a:tcPr/>
                </a:tc>
                <a:tc>
                  <a:txBody>
                    <a:bodyPr/>
                    <a:lstStyle/>
                    <a:p>
                      <a:r>
                        <a:rPr lang="en-IN" dirty="0"/>
                        <a:t>FY2020-21</a:t>
                      </a:r>
                    </a:p>
                  </a:txBody>
                  <a:tcPr/>
                </a:tc>
                <a:extLst>
                  <a:ext uri="{0D108BD9-81ED-4DB2-BD59-A6C34878D82A}">
                    <a16:rowId xmlns:a16="http://schemas.microsoft.com/office/drawing/2014/main" val="1594085469"/>
                  </a:ext>
                </a:extLst>
              </a:tr>
              <a:tr h="304186">
                <a:tc>
                  <a:txBody>
                    <a:bodyPr/>
                    <a:lstStyle/>
                    <a:p>
                      <a:r>
                        <a:rPr lang="en-IN" dirty="0"/>
                        <a:t>Q1</a:t>
                      </a:r>
                    </a:p>
                  </a:txBody>
                  <a:tcPr/>
                </a:tc>
                <a:tc>
                  <a:txBody>
                    <a:bodyPr/>
                    <a:lstStyle/>
                    <a:p>
                      <a:r>
                        <a:rPr lang="en-IN" dirty="0"/>
                        <a:t>853.5</a:t>
                      </a:r>
                    </a:p>
                  </a:txBody>
                  <a:tcPr/>
                </a:tc>
                <a:tc>
                  <a:txBody>
                    <a:bodyPr/>
                    <a:lstStyle/>
                    <a:p>
                      <a:r>
                        <a:rPr lang="en-IN" dirty="0"/>
                        <a:t>829.6</a:t>
                      </a:r>
                    </a:p>
                  </a:txBody>
                  <a:tcPr/>
                </a:tc>
                <a:tc>
                  <a:txBody>
                    <a:bodyPr/>
                    <a:lstStyle/>
                    <a:p>
                      <a:r>
                        <a:rPr lang="en-IN" dirty="0"/>
                        <a:t>469.3</a:t>
                      </a:r>
                    </a:p>
                  </a:txBody>
                  <a:tcPr/>
                </a:tc>
                <a:extLst>
                  <a:ext uri="{0D108BD9-81ED-4DB2-BD59-A6C34878D82A}">
                    <a16:rowId xmlns:a16="http://schemas.microsoft.com/office/drawing/2014/main" val="3773981806"/>
                  </a:ext>
                </a:extLst>
              </a:tr>
              <a:tr h="304186">
                <a:tc>
                  <a:txBody>
                    <a:bodyPr/>
                    <a:lstStyle/>
                    <a:p>
                      <a:r>
                        <a:rPr lang="en-IN" dirty="0"/>
                        <a:t>Q2</a:t>
                      </a:r>
                    </a:p>
                  </a:txBody>
                  <a:tcPr/>
                </a:tc>
                <a:tc>
                  <a:txBody>
                    <a:bodyPr/>
                    <a:lstStyle/>
                    <a:p>
                      <a:r>
                        <a:rPr lang="en-IN" dirty="0"/>
                        <a:t>930.7</a:t>
                      </a:r>
                    </a:p>
                  </a:txBody>
                  <a:tcPr/>
                </a:tc>
                <a:tc>
                  <a:txBody>
                    <a:bodyPr/>
                    <a:lstStyle/>
                    <a:p>
                      <a:r>
                        <a:rPr lang="en-IN" dirty="0"/>
                        <a:t>700.3</a:t>
                      </a:r>
                    </a:p>
                  </a:txBody>
                  <a:tcPr/>
                </a:tc>
                <a:tc>
                  <a:txBody>
                    <a:bodyPr/>
                    <a:lstStyle/>
                    <a:p>
                      <a:r>
                        <a:rPr lang="en-IN" dirty="0"/>
                        <a:t>631.1</a:t>
                      </a:r>
                    </a:p>
                  </a:txBody>
                  <a:tcPr/>
                </a:tc>
                <a:extLst>
                  <a:ext uri="{0D108BD9-81ED-4DB2-BD59-A6C34878D82A}">
                    <a16:rowId xmlns:a16="http://schemas.microsoft.com/office/drawing/2014/main" val="4022326739"/>
                  </a:ext>
                </a:extLst>
              </a:tr>
              <a:tr h="304186">
                <a:tc>
                  <a:txBody>
                    <a:bodyPr/>
                    <a:lstStyle/>
                    <a:p>
                      <a:r>
                        <a:rPr lang="en-IN" dirty="0"/>
                        <a:t>Q3</a:t>
                      </a:r>
                    </a:p>
                  </a:txBody>
                  <a:tcPr/>
                </a:tc>
                <a:tc>
                  <a:txBody>
                    <a:bodyPr/>
                    <a:lstStyle/>
                    <a:p>
                      <a:r>
                        <a:rPr lang="en-IN" dirty="0"/>
                        <a:t>1020.9</a:t>
                      </a:r>
                    </a:p>
                  </a:txBody>
                  <a:tcPr/>
                </a:tc>
                <a:tc>
                  <a:txBody>
                    <a:bodyPr/>
                    <a:lstStyle/>
                    <a:p>
                      <a:r>
                        <a:rPr lang="en-IN" dirty="0"/>
                        <a:t>913.5</a:t>
                      </a:r>
                    </a:p>
                  </a:txBody>
                  <a:tcPr/>
                </a:tc>
                <a:tc>
                  <a:txBody>
                    <a:bodyPr/>
                    <a:lstStyle/>
                    <a:p>
                      <a:r>
                        <a:rPr lang="en-IN" dirty="0"/>
                        <a:t>863.5</a:t>
                      </a:r>
                    </a:p>
                  </a:txBody>
                  <a:tcPr/>
                </a:tc>
                <a:extLst>
                  <a:ext uri="{0D108BD9-81ED-4DB2-BD59-A6C34878D82A}">
                    <a16:rowId xmlns:a16="http://schemas.microsoft.com/office/drawing/2014/main" val="220553642"/>
                  </a:ext>
                </a:extLst>
              </a:tr>
              <a:tr h="304186">
                <a:tc>
                  <a:txBody>
                    <a:bodyPr/>
                    <a:lstStyle/>
                    <a:p>
                      <a:r>
                        <a:rPr lang="en-IN" dirty="0"/>
                        <a:t>Q4</a:t>
                      </a:r>
                    </a:p>
                  </a:txBody>
                  <a:tcPr/>
                </a:tc>
                <a:tc>
                  <a:txBody>
                    <a:bodyPr/>
                    <a:lstStyle/>
                    <a:p>
                      <a:r>
                        <a:rPr lang="en-IN" dirty="0"/>
                        <a:t>872.4</a:t>
                      </a:r>
                    </a:p>
                  </a:txBody>
                  <a:tcPr/>
                </a:tc>
                <a:tc>
                  <a:txBody>
                    <a:bodyPr/>
                    <a:lstStyle/>
                    <a:p>
                      <a:r>
                        <a:rPr lang="en-IN" dirty="0"/>
                        <a:t>639</a:t>
                      </a:r>
                    </a:p>
                  </a:txBody>
                  <a:tcPr/>
                </a:tc>
                <a:tc>
                  <a:txBody>
                    <a:bodyPr/>
                    <a:lstStyle/>
                    <a:p>
                      <a:r>
                        <a:rPr lang="en-IN" dirty="0"/>
                        <a:t>917.1</a:t>
                      </a:r>
                    </a:p>
                  </a:txBody>
                  <a:tcPr/>
                </a:tc>
                <a:extLst>
                  <a:ext uri="{0D108BD9-81ED-4DB2-BD59-A6C34878D82A}">
                    <a16:rowId xmlns:a16="http://schemas.microsoft.com/office/drawing/2014/main" val="2976517357"/>
                  </a:ext>
                </a:extLst>
              </a:tr>
            </a:tbl>
          </a:graphicData>
        </a:graphic>
      </p:graphicFrame>
      <p:sp>
        <p:nvSpPr>
          <p:cNvPr id="18" name="TextBox 17">
            <a:extLst>
              <a:ext uri="{FF2B5EF4-FFF2-40B4-BE49-F238E27FC236}">
                <a16:creationId xmlns:a16="http://schemas.microsoft.com/office/drawing/2014/main" id="{1596073C-BF7E-4071-909C-B355FA7EDF17}"/>
              </a:ext>
            </a:extLst>
          </p:cNvPr>
          <p:cNvSpPr txBox="1"/>
          <p:nvPr/>
        </p:nvSpPr>
        <p:spPr>
          <a:xfrm>
            <a:off x="2389239" y="235974"/>
            <a:ext cx="7325032" cy="492443"/>
          </a:xfrm>
          <a:prstGeom prst="rect">
            <a:avLst/>
          </a:prstGeom>
          <a:noFill/>
        </p:spPr>
        <p:txBody>
          <a:bodyPr wrap="square" rtlCol="0">
            <a:spAutoFit/>
          </a:bodyPr>
          <a:lstStyle/>
          <a:p>
            <a:pPr algn="ctr"/>
            <a:r>
              <a:rPr lang="en-IN" sz="2600" dirty="0">
                <a:solidFill>
                  <a:srgbClr val="FFC000"/>
                </a:solidFill>
              </a:rPr>
              <a:t>GLOBAL “PHYSICAL” GOLD DEMAND</a:t>
            </a:r>
          </a:p>
        </p:txBody>
      </p:sp>
      <p:cxnSp>
        <p:nvCxnSpPr>
          <p:cNvPr id="20" name="Straight Connector 19">
            <a:extLst>
              <a:ext uri="{FF2B5EF4-FFF2-40B4-BE49-F238E27FC236}">
                <a16:creationId xmlns:a16="http://schemas.microsoft.com/office/drawing/2014/main" id="{71DF9637-DC25-4613-8226-41B39517A303}"/>
              </a:ext>
            </a:extLst>
          </p:cNvPr>
          <p:cNvCxnSpPr>
            <a:cxnSpLocks/>
          </p:cNvCxnSpPr>
          <p:nvPr/>
        </p:nvCxnSpPr>
        <p:spPr>
          <a:xfrm>
            <a:off x="0" y="728417"/>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21C731F-6A6B-4E20-8F71-2526FEB7D2B4}"/>
              </a:ext>
            </a:extLst>
          </p:cNvPr>
          <p:cNvSpPr txBox="1"/>
          <p:nvPr/>
        </p:nvSpPr>
        <p:spPr>
          <a:xfrm>
            <a:off x="107827" y="934720"/>
            <a:ext cx="5551293" cy="3231654"/>
          </a:xfrm>
          <a:prstGeom prst="rect">
            <a:avLst/>
          </a:prstGeom>
          <a:noFill/>
        </p:spPr>
        <p:txBody>
          <a:bodyPr wrap="square" rtlCol="0">
            <a:spAutoFit/>
          </a:bodyPr>
          <a:lstStyle/>
          <a:p>
            <a:pPr marL="285750" indent="-285750">
              <a:buFont typeface="Arial" panose="020B0604020202020204" pitchFamily="34" charset="0"/>
              <a:buChar char="•"/>
            </a:pPr>
            <a:r>
              <a:rPr lang="en-IN" sz="1700" dirty="0">
                <a:latin typeface="Roboto" panose="02000000000000000000" pitchFamily="2" charset="0"/>
                <a:ea typeface="Roboto" panose="02000000000000000000" pitchFamily="2" charset="0"/>
              </a:rPr>
              <a:t>International gold prices have been rapidly increasing on a Y-O-Y basis and hits a decade high during Q2,FY21@ 1908.6$/oz.</a:t>
            </a:r>
          </a:p>
          <a:p>
            <a:pPr marL="285750" indent="-285750">
              <a:buFont typeface="Arial" panose="020B0604020202020204" pitchFamily="34" charset="0"/>
              <a:buChar char="•"/>
            </a:pPr>
            <a:r>
              <a:rPr lang="en-US" sz="1700" dirty="0">
                <a:solidFill>
                  <a:srgbClr val="333333"/>
                </a:solidFill>
                <a:latin typeface="Roboto" panose="02000000000000000000" pitchFamily="2" charset="0"/>
                <a:ea typeface="Roboto" panose="02000000000000000000" pitchFamily="2" charset="0"/>
              </a:rPr>
              <a:t>Covid – 19 pandemic had a major negative impact on the global gold industry.</a:t>
            </a:r>
            <a:r>
              <a:rPr lang="en-US" sz="1700" i="0" dirty="0">
                <a:solidFill>
                  <a:srgbClr val="333333"/>
                </a:solidFill>
                <a:effectLst/>
                <a:latin typeface="Roboto" panose="02000000000000000000" pitchFamily="2" charset="0"/>
                <a:ea typeface="Roboto" panose="02000000000000000000" pitchFamily="2" charset="0"/>
              </a:rPr>
              <a:t> The operations most adversely affected by the pandemic are underground mines in regions where currencies have not depreciated against the dollar.</a:t>
            </a:r>
            <a:endParaRPr lang="en-IN" sz="17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IN" sz="1700" dirty="0">
                <a:latin typeface="Roboto" panose="02000000000000000000" pitchFamily="2" charset="0"/>
                <a:ea typeface="Roboto" panose="02000000000000000000" pitchFamily="2" charset="0"/>
              </a:rPr>
              <a:t>Rise in cryptocurrency, NFT and other blockchain led “investments” during FY2020-21 has affected the global gold demand and even replaced it as a “ store of value”.</a:t>
            </a:r>
          </a:p>
        </p:txBody>
      </p:sp>
    </p:spTree>
    <p:extLst>
      <p:ext uri="{BB962C8B-B14F-4D97-AF65-F5344CB8AC3E}">
        <p14:creationId xmlns:p14="http://schemas.microsoft.com/office/powerpoint/2010/main" val="2699363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45A695-5399-4887-BA04-0F23A8E7708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INDIAN GOLD MARKET</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483FBF0-B944-4B1E-8434-BFD5A2321750}"/>
              </a:ext>
            </a:extLst>
          </p:cNvPr>
          <p:cNvSpPr txBox="1"/>
          <p:nvPr/>
        </p:nvSpPr>
        <p:spPr>
          <a:xfrm>
            <a:off x="2062480" y="3657600"/>
            <a:ext cx="7731760" cy="369332"/>
          </a:xfrm>
          <a:prstGeom prst="rect">
            <a:avLst/>
          </a:prstGeom>
          <a:noFill/>
        </p:spPr>
        <p:txBody>
          <a:bodyPr wrap="square" rtlCol="0">
            <a:spAutoFit/>
          </a:bodyPr>
          <a:lstStyle/>
          <a:p>
            <a:r>
              <a:rPr lang="en-IN" dirty="0"/>
              <a:t>India’s official gold holding is 744.8 tonnes.</a:t>
            </a:r>
          </a:p>
        </p:txBody>
      </p:sp>
    </p:spTree>
    <p:extLst>
      <p:ext uri="{BB962C8B-B14F-4D97-AF65-F5344CB8AC3E}">
        <p14:creationId xmlns:p14="http://schemas.microsoft.com/office/powerpoint/2010/main" val="554918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AE45DE-07FF-4F22-89E2-C9E2ABF8743D}"/>
              </a:ext>
            </a:extLst>
          </p:cNvPr>
          <p:cNvSpPr>
            <a:spLocks noGrp="1"/>
          </p:cNvSpPr>
          <p:nvPr>
            <p:ph type="title"/>
          </p:nvPr>
        </p:nvSpPr>
        <p:spPr>
          <a:xfrm>
            <a:off x="1383564" y="348865"/>
            <a:ext cx="9718111" cy="1576446"/>
          </a:xfrm>
        </p:spPr>
        <p:txBody>
          <a:bodyPr anchor="ctr">
            <a:normAutofit/>
          </a:bodyPr>
          <a:lstStyle/>
          <a:p>
            <a:r>
              <a:rPr lang="en-IN" sz="4000">
                <a:solidFill>
                  <a:srgbClr val="FFFFFF"/>
                </a:solidFill>
              </a:rPr>
              <a:t>INDIA’S GOLD CONSUMPTION</a:t>
            </a:r>
          </a:p>
        </p:txBody>
      </p:sp>
      <p:graphicFrame>
        <p:nvGraphicFramePr>
          <p:cNvPr id="4" name="Table 4">
            <a:extLst>
              <a:ext uri="{FF2B5EF4-FFF2-40B4-BE49-F238E27FC236}">
                <a16:creationId xmlns:a16="http://schemas.microsoft.com/office/drawing/2014/main" id="{C153BE18-824C-4CF3-8C4E-11A72FA3EBE2}"/>
              </a:ext>
            </a:extLst>
          </p:cNvPr>
          <p:cNvGraphicFramePr>
            <a:graphicFrameLocks noGrp="1"/>
          </p:cNvGraphicFramePr>
          <p:nvPr>
            <p:ph idx="1"/>
            <p:extLst>
              <p:ext uri="{D42A27DB-BD31-4B8C-83A1-F6EECF244321}">
                <p14:modId xmlns:p14="http://schemas.microsoft.com/office/powerpoint/2010/main" val="1508199335"/>
              </p:ext>
            </p:extLst>
          </p:nvPr>
        </p:nvGraphicFramePr>
        <p:xfrm>
          <a:off x="152400" y="2215751"/>
          <a:ext cx="12027630" cy="3345326"/>
        </p:xfrm>
        <a:graphic>
          <a:graphicData uri="http://schemas.openxmlformats.org/drawingml/2006/table">
            <a:tbl>
              <a:tblPr firstRow="1" bandRow="1" bandCol="1">
                <a:tableStyleId>{00A15C55-8517-42AA-B614-E9B94910E393}</a:tableStyleId>
              </a:tblPr>
              <a:tblGrid>
                <a:gridCol w="462475">
                  <a:extLst>
                    <a:ext uri="{9D8B030D-6E8A-4147-A177-3AD203B41FA5}">
                      <a16:colId xmlns:a16="http://schemas.microsoft.com/office/drawing/2014/main" val="761327560"/>
                    </a:ext>
                  </a:extLst>
                </a:gridCol>
                <a:gridCol w="593968">
                  <a:extLst>
                    <a:ext uri="{9D8B030D-6E8A-4147-A177-3AD203B41FA5}">
                      <a16:colId xmlns:a16="http://schemas.microsoft.com/office/drawing/2014/main" val="2802988783"/>
                    </a:ext>
                  </a:extLst>
                </a:gridCol>
                <a:gridCol w="661207">
                  <a:extLst>
                    <a:ext uri="{9D8B030D-6E8A-4147-A177-3AD203B41FA5}">
                      <a16:colId xmlns:a16="http://schemas.microsoft.com/office/drawing/2014/main" val="103102585"/>
                    </a:ext>
                  </a:extLst>
                </a:gridCol>
                <a:gridCol w="667415">
                  <a:extLst>
                    <a:ext uri="{9D8B030D-6E8A-4147-A177-3AD203B41FA5}">
                      <a16:colId xmlns:a16="http://schemas.microsoft.com/office/drawing/2014/main" val="3681062252"/>
                    </a:ext>
                  </a:extLst>
                </a:gridCol>
                <a:gridCol w="661207">
                  <a:extLst>
                    <a:ext uri="{9D8B030D-6E8A-4147-A177-3AD203B41FA5}">
                      <a16:colId xmlns:a16="http://schemas.microsoft.com/office/drawing/2014/main" val="1967378618"/>
                    </a:ext>
                  </a:extLst>
                </a:gridCol>
                <a:gridCol w="667415">
                  <a:extLst>
                    <a:ext uri="{9D8B030D-6E8A-4147-A177-3AD203B41FA5}">
                      <a16:colId xmlns:a16="http://schemas.microsoft.com/office/drawing/2014/main" val="415628777"/>
                    </a:ext>
                  </a:extLst>
                </a:gridCol>
                <a:gridCol w="554875">
                  <a:extLst>
                    <a:ext uri="{9D8B030D-6E8A-4147-A177-3AD203B41FA5}">
                      <a16:colId xmlns:a16="http://schemas.microsoft.com/office/drawing/2014/main" val="4231774182"/>
                    </a:ext>
                  </a:extLst>
                </a:gridCol>
                <a:gridCol w="667415">
                  <a:extLst>
                    <a:ext uri="{9D8B030D-6E8A-4147-A177-3AD203B41FA5}">
                      <a16:colId xmlns:a16="http://schemas.microsoft.com/office/drawing/2014/main" val="4125176692"/>
                    </a:ext>
                  </a:extLst>
                </a:gridCol>
                <a:gridCol w="661207">
                  <a:extLst>
                    <a:ext uri="{9D8B030D-6E8A-4147-A177-3AD203B41FA5}">
                      <a16:colId xmlns:a16="http://schemas.microsoft.com/office/drawing/2014/main" val="2259862509"/>
                    </a:ext>
                  </a:extLst>
                </a:gridCol>
                <a:gridCol w="667415">
                  <a:extLst>
                    <a:ext uri="{9D8B030D-6E8A-4147-A177-3AD203B41FA5}">
                      <a16:colId xmlns:a16="http://schemas.microsoft.com/office/drawing/2014/main" val="1304046070"/>
                    </a:ext>
                  </a:extLst>
                </a:gridCol>
                <a:gridCol w="661207">
                  <a:extLst>
                    <a:ext uri="{9D8B030D-6E8A-4147-A177-3AD203B41FA5}">
                      <a16:colId xmlns:a16="http://schemas.microsoft.com/office/drawing/2014/main" val="3867652699"/>
                    </a:ext>
                  </a:extLst>
                </a:gridCol>
                <a:gridCol w="667415">
                  <a:extLst>
                    <a:ext uri="{9D8B030D-6E8A-4147-A177-3AD203B41FA5}">
                      <a16:colId xmlns:a16="http://schemas.microsoft.com/office/drawing/2014/main" val="893493824"/>
                    </a:ext>
                  </a:extLst>
                </a:gridCol>
                <a:gridCol w="554875">
                  <a:extLst>
                    <a:ext uri="{9D8B030D-6E8A-4147-A177-3AD203B41FA5}">
                      <a16:colId xmlns:a16="http://schemas.microsoft.com/office/drawing/2014/main" val="816293440"/>
                    </a:ext>
                  </a:extLst>
                </a:gridCol>
                <a:gridCol w="667415">
                  <a:extLst>
                    <a:ext uri="{9D8B030D-6E8A-4147-A177-3AD203B41FA5}">
                      <a16:colId xmlns:a16="http://schemas.microsoft.com/office/drawing/2014/main" val="407889424"/>
                    </a:ext>
                  </a:extLst>
                </a:gridCol>
                <a:gridCol w="554875">
                  <a:extLst>
                    <a:ext uri="{9D8B030D-6E8A-4147-A177-3AD203B41FA5}">
                      <a16:colId xmlns:a16="http://schemas.microsoft.com/office/drawing/2014/main" val="1215021456"/>
                    </a:ext>
                  </a:extLst>
                </a:gridCol>
                <a:gridCol w="667415">
                  <a:extLst>
                    <a:ext uri="{9D8B030D-6E8A-4147-A177-3AD203B41FA5}">
                      <a16:colId xmlns:a16="http://schemas.microsoft.com/office/drawing/2014/main" val="330030243"/>
                    </a:ext>
                  </a:extLst>
                </a:gridCol>
                <a:gridCol w="661207">
                  <a:extLst>
                    <a:ext uri="{9D8B030D-6E8A-4147-A177-3AD203B41FA5}">
                      <a16:colId xmlns:a16="http://schemas.microsoft.com/office/drawing/2014/main" val="4007802926"/>
                    </a:ext>
                  </a:extLst>
                </a:gridCol>
                <a:gridCol w="667415">
                  <a:extLst>
                    <a:ext uri="{9D8B030D-6E8A-4147-A177-3AD203B41FA5}">
                      <a16:colId xmlns:a16="http://schemas.microsoft.com/office/drawing/2014/main" val="19637579"/>
                    </a:ext>
                  </a:extLst>
                </a:gridCol>
                <a:gridCol w="661207">
                  <a:extLst>
                    <a:ext uri="{9D8B030D-6E8A-4147-A177-3AD203B41FA5}">
                      <a16:colId xmlns:a16="http://schemas.microsoft.com/office/drawing/2014/main" val="1704483710"/>
                    </a:ext>
                  </a:extLst>
                </a:gridCol>
              </a:tblGrid>
              <a:tr h="272777">
                <a:tc>
                  <a:txBody>
                    <a:bodyPr/>
                    <a:lstStyle/>
                    <a:p>
                      <a:endParaRPr lang="en-IN" sz="1500"/>
                    </a:p>
                  </a:txBody>
                  <a:tcPr marL="61995" marR="61995" marT="30997" marB="30997"/>
                </a:tc>
                <a:tc gridSpan="6">
                  <a:txBody>
                    <a:bodyPr/>
                    <a:lstStyle/>
                    <a:p>
                      <a:r>
                        <a:rPr lang="en-IN" sz="1500"/>
                        <a:t>FY 2018-19</a:t>
                      </a:r>
                    </a:p>
                  </a:txBody>
                  <a:tcPr marL="61995" marR="61995" marT="30997" marB="30997"/>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6">
                  <a:txBody>
                    <a:bodyPr/>
                    <a:lstStyle/>
                    <a:p>
                      <a:r>
                        <a:rPr lang="en-IN" sz="1500" dirty="0"/>
                        <a:t>FY 2019-20</a:t>
                      </a:r>
                    </a:p>
                  </a:txBody>
                  <a:tcPr marL="61995" marR="61995" marT="30997" marB="30997"/>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6">
                  <a:txBody>
                    <a:bodyPr/>
                    <a:lstStyle/>
                    <a:p>
                      <a:r>
                        <a:rPr lang="en-IN" sz="1500"/>
                        <a:t>FY 2020-21</a:t>
                      </a:r>
                    </a:p>
                  </a:txBody>
                  <a:tcPr marL="61995" marR="61995" marT="30997" marB="30997"/>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7242147"/>
                  </a:ext>
                </a:extLst>
              </a:tr>
              <a:tr h="458762">
                <a:tc>
                  <a:txBody>
                    <a:bodyPr/>
                    <a:lstStyle/>
                    <a:p>
                      <a:endParaRPr lang="en-IN" sz="1500"/>
                    </a:p>
                  </a:txBody>
                  <a:tcPr marL="61995" marR="61995" marT="30997" marB="30997"/>
                </a:tc>
                <a:tc gridSpan="2">
                  <a:txBody>
                    <a:bodyPr/>
                    <a:lstStyle/>
                    <a:p>
                      <a:r>
                        <a:rPr lang="en-IN" sz="1500"/>
                        <a:t>JEWELLERY</a:t>
                      </a:r>
                    </a:p>
                  </a:txBody>
                  <a:tcPr marL="61995" marR="61995" marT="30997" marB="30997"/>
                </a:tc>
                <a:tc hMerge="1">
                  <a:txBody>
                    <a:bodyPr/>
                    <a:lstStyle/>
                    <a:p>
                      <a:endParaRPr lang="en-IN"/>
                    </a:p>
                  </a:txBody>
                  <a:tcPr/>
                </a:tc>
                <a:tc gridSpan="2">
                  <a:txBody>
                    <a:bodyPr/>
                    <a:lstStyle/>
                    <a:p>
                      <a:r>
                        <a:rPr lang="en-IN" sz="1500"/>
                        <a:t>BARS&amp; COINS</a:t>
                      </a:r>
                    </a:p>
                  </a:txBody>
                  <a:tcPr marL="61995" marR="61995" marT="30997" marB="30997"/>
                </a:tc>
                <a:tc hMerge="1">
                  <a:txBody>
                    <a:bodyPr/>
                    <a:lstStyle/>
                    <a:p>
                      <a:endParaRPr lang="en-IN"/>
                    </a:p>
                  </a:txBody>
                  <a:tcPr/>
                </a:tc>
                <a:tc gridSpan="2">
                  <a:txBody>
                    <a:bodyPr/>
                    <a:lstStyle/>
                    <a:p>
                      <a:r>
                        <a:rPr lang="en-IN" sz="1500"/>
                        <a:t>TOTAL</a:t>
                      </a:r>
                    </a:p>
                  </a:txBody>
                  <a:tcPr marL="61995" marR="61995" marT="30997" marB="30997"/>
                </a:tc>
                <a:tc hMerge="1">
                  <a:txBody>
                    <a:bodyPr/>
                    <a:lstStyle/>
                    <a:p>
                      <a:endParaRPr lang="en-IN"/>
                    </a:p>
                  </a:txBody>
                  <a:tcPr/>
                </a:tc>
                <a:tc gridSpan="2">
                  <a:txBody>
                    <a:bodyPr/>
                    <a:lstStyle/>
                    <a:p>
                      <a:r>
                        <a:rPr lang="en-IN" sz="1500"/>
                        <a:t>JEWELLERY</a:t>
                      </a:r>
                    </a:p>
                  </a:txBody>
                  <a:tcPr marL="61995" marR="61995" marT="30997" marB="30997"/>
                </a:tc>
                <a:tc hMerge="1">
                  <a:txBody>
                    <a:bodyPr/>
                    <a:lstStyle/>
                    <a:p>
                      <a:endParaRPr lang="en-IN"/>
                    </a:p>
                  </a:txBody>
                  <a:tcPr/>
                </a:tc>
                <a:tc gridSpan="2">
                  <a:txBody>
                    <a:bodyPr/>
                    <a:lstStyle/>
                    <a:p>
                      <a:r>
                        <a:rPr lang="en-IN" sz="1500"/>
                        <a:t>BARS &amp; COINS</a:t>
                      </a:r>
                    </a:p>
                  </a:txBody>
                  <a:tcPr marL="61995" marR="61995" marT="30997" marB="30997"/>
                </a:tc>
                <a:tc hMerge="1">
                  <a:txBody>
                    <a:bodyPr/>
                    <a:lstStyle/>
                    <a:p>
                      <a:endParaRPr lang="en-IN"/>
                    </a:p>
                  </a:txBody>
                  <a:tcPr/>
                </a:tc>
                <a:tc gridSpan="2">
                  <a:txBody>
                    <a:bodyPr/>
                    <a:lstStyle/>
                    <a:p>
                      <a:r>
                        <a:rPr lang="en-IN" sz="1500"/>
                        <a:t>TOTAL</a:t>
                      </a:r>
                    </a:p>
                  </a:txBody>
                  <a:tcPr marL="61995" marR="61995" marT="30997" marB="30997"/>
                </a:tc>
                <a:tc hMerge="1">
                  <a:txBody>
                    <a:bodyPr/>
                    <a:lstStyle/>
                    <a:p>
                      <a:endParaRPr lang="en-IN"/>
                    </a:p>
                  </a:txBody>
                  <a:tcPr/>
                </a:tc>
                <a:tc gridSpan="2">
                  <a:txBody>
                    <a:bodyPr/>
                    <a:lstStyle/>
                    <a:p>
                      <a:r>
                        <a:rPr lang="en-IN" sz="1500"/>
                        <a:t>JEWELLERY</a:t>
                      </a:r>
                    </a:p>
                  </a:txBody>
                  <a:tcPr marL="61995" marR="61995" marT="30997" marB="30997"/>
                </a:tc>
                <a:tc hMerge="1">
                  <a:txBody>
                    <a:bodyPr/>
                    <a:lstStyle/>
                    <a:p>
                      <a:endParaRPr lang="en-IN"/>
                    </a:p>
                  </a:txBody>
                  <a:tcPr/>
                </a:tc>
                <a:tc gridSpan="2">
                  <a:txBody>
                    <a:bodyPr/>
                    <a:lstStyle/>
                    <a:p>
                      <a:r>
                        <a:rPr lang="en-IN" sz="1500"/>
                        <a:t>BARS&amp; COINS</a:t>
                      </a:r>
                    </a:p>
                  </a:txBody>
                  <a:tcPr marL="61995" marR="61995" marT="30997" marB="30997"/>
                </a:tc>
                <a:tc hMerge="1">
                  <a:txBody>
                    <a:bodyPr/>
                    <a:lstStyle/>
                    <a:p>
                      <a:endParaRPr lang="en-IN"/>
                    </a:p>
                  </a:txBody>
                  <a:tcPr/>
                </a:tc>
                <a:tc gridSpan="2">
                  <a:txBody>
                    <a:bodyPr/>
                    <a:lstStyle/>
                    <a:p>
                      <a:r>
                        <a:rPr lang="en-IN" sz="1500"/>
                        <a:t>TOTAL</a:t>
                      </a:r>
                    </a:p>
                  </a:txBody>
                  <a:tcPr marL="61995" marR="61995" marT="30997" marB="30997"/>
                </a:tc>
                <a:tc hMerge="1">
                  <a:txBody>
                    <a:bodyPr/>
                    <a:lstStyle/>
                    <a:p>
                      <a:endParaRPr lang="en-IN"/>
                    </a:p>
                  </a:txBody>
                  <a:tcPr/>
                </a:tc>
                <a:extLst>
                  <a:ext uri="{0D108BD9-81ED-4DB2-BD59-A6C34878D82A}">
                    <a16:rowId xmlns:a16="http://schemas.microsoft.com/office/drawing/2014/main" val="3584998998"/>
                  </a:ext>
                </a:extLst>
              </a:tr>
              <a:tr h="376102">
                <a:tc>
                  <a:txBody>
                    <a:bodyPr/>
                    <a:lstStyle/>
                    <a:p>
                      <a:endParaRPr lang="en-IN" sz="1500"/>
                    </a:p>
                  </a:txBody>
                  <a:tcPr marL="61995" marR="61995" marT="30997" marB="30997"/>
                </a:tc>
                <a:tc>
                  <a:txBody>
                    <a:bodyPr/>
                    <a:lstStyle/>
                    <a:p>
                      <a:r>
                        <a:rPr lang="en-IN" sz="1500"/>
                        <a:t>USBN $</a:t>
                      </a:r>
                    </a:p>
                  </a:txBody>
                  <a:tcPr marL="61995" marR="61995" marT="30997" marB="30997"/>
                </a:tc>
                <a:tc>
                  <a:txBody>
                    <a:bodyPr/>
                    <a:lstStyle/>
                    <a:p>
                      <a:r>
                        <a:rPr lang="en-IN" sz="1500"/>
                        <a:t>TONNES</a:t>
                      </a:r>
                    </a:p>
                  </a:txBody>
                  <a:tcPr marL="61995" marR="61995" marT="30997" marB="30997"/>
                </a:tc>
                <a:tc>
                  <a:txBody>
                    <a:bodyPr/>
                    <a:lstStyle/>
                    <a:p>
                      <a:r>
                        <a:rPr lang="en-IN" sz="1500"/>
                        <a:t>USBN$</a:t>
                      </a:r>
                    </a:p>
                  </a:txBody>
                  <a:tcPr marL="61995" marR="61995" marT="30997" marB="30997"/>
                </a:tc>
                <a:tc>
                  <a:txBody>
                    <a:bodyPr/>
                    <a:lstStyle/>
                    <a:p>
                      <a:r>
                        <a:rPr lang="en-IN" sz="1500" dirty="0"/>
                        <a:t>TONNES</a:t>
                      </a:r>
                    </a:p>
                  </a:txBody>
                  <a:tcPr marL="61995" marR="61995" marT="30997" marB="30997"/>
                </a:tc>
                <a:tc>
                  <a:txBody>
                    <a:bodyPr/>
                    <a:lstStyle/>
                    <a:p>
                      <a:r>
                        <a:rPr lang="en-IN" sz="1500"/>
                        <a:t>USBN$</a:t>
                      </a:r>
                    </a:p>
                  </a:txBody>
                  <a:tcPr marL="61995" marR="61995" marT="30997" marB="30997"/>
                </a:tc>
                <a:tc>
                  <a:txBody>
                    <a:bodyPr/>
                    <a:lstStyle/>
                    <a:p>
                      <a:r>
                        <a:rPr lang="en-IN" sz="1500"/>
                        <a:t>TON-NES</a:t>
                      </a:r>
                    </a:p>
                  </a:txBody>
                  <a:tcPr marL="61995" marR="61995" marT="30997" marB="30997"/>
                </a:tc>
                <a:tc>
                  <a:txBody>
                    <a:bodyPr/>
                    <a:lstStyle/>
                    <a:p>
                      <a:r>
                        <a:rPr lang="en-IN" sz="1500"/>
                        <a:t>USBN$</a:t>
                      </a:r>
                    </a:p>
                  </a:txBody>
                  <a:tcPr marL="61995" marR="61995" marT="30997" marB="30997"/>
                </a:tc>
                <a:tc>
                  <a:txBody>
                    <a:bodyPr/>
                    <a:lstStyle/>
                    <a:p>
                      <a:r>
                        <a:rPr lang="en-IN" sz="1500"/>
                        <a:t>TONNES</a:t>
                      </a:r>
                    </a:p>
                  </a:txBody>
                  <a:tcPr marL="61995" marR="61995" marT="30997" marB="30997"/>
                </a:tc>
                <a:tc>
                  <a:txBody>
                    <a:bodyPr/>
                    <a:lstStyle/>
                    <a:p>
                      <a:r>
                        <a:rPr lang="en-IN" sz="1500"/>
                        <a:t>USBN$</a:t>
                      </a:r>
                    </a:p>
                  </a:txBody>
                  <a:tcPr marL="61995" marR="61995" marT="30997" marB="30997"/>
                </a:tc>
                <a:tc>
                  <a:txBody>
                    <a:bodyPr/>
                    <a:lstStyle/>
                    <a:p>
                      <a:r>
                        <a:rPr lang="en-IN" sz="1500"/>
                        <a:t>TONNES</a:t>
                      </a:r>
                    </a:p>
                  </a:txBody>
                  <a:tcPr marL="61995" marR="61995" marT="30997" marB="30997"/>
                </a:tc>
                <a:tc>
                  <a:txBody>
                    <a:bodyPr/>
                    <a:lstStyle/>
                    <a:p>
                      <a:r>
                        <a:rPr lang="en-IN" sz="1500"/>
                        <a:t>USBN$</a:t>
                      </a:r>
                    </a:p>
                  </a:txBody>
                  <a:tcPr marL="61995" marR="61995" marT="30997" marB="30997"/>
                </a:tc>
                <a:tc>
                  <a:txBody>
                    <a:bodyPr/>
                    <a:lstStyle/>
                    <a:p>
                      <a:r>
                        <a:rPr lang="en-IN" sz="1500"/>
                        <a:t>TON-NES</a:t>
                      </a:r>
                    </a:p>
                  </a:txBody>
                  <a:tcPr marL="61995" marR="61995" marT="30997" marB="30997"/>
                </a:tc>
                <a:tc>
                  <a:txBody>
                    <a:bodyPr/>
                    <a:lstStyle/>
                    <a:p>
                      <a:r>
                        <a:rPr lang="en-IN" sz="1500"/>
                        <a:t>USBN$</a:t>
                      </a:r>
                    </a:p>
                  </a:txBody>
                  <a:tcPr marL="61995" marR="61995" marT="30997" marB="30997"/>
                </a:tc>
                <a:tc>
                  <a:txBody>
                    <a:bodyPr/>
                    <a:lstStyle/>
                    <a:p>
                      <a:r>
                        <a:rPr lang="en-IN" sz="1500"/>
                        <a:t>TO-NES</a:t>
                      </a:r>
                    </a:p>
                  </a:txBody>
                  <a:tcPr marL="61995" marR="61995" marT="30997" marB="30997"/>
                </a:tc>
                <a:tc>
                  <a:txBody>
                    <a:bodyPr/>
                    <a:lstStyle/>
                    <a:p>
                      <a:r>
                        <a:rPr lang="en-IN" sz="1500"/>
                        <a:t>USBN$</a:t>
                      </a:r>
                    </a:p>
                  </a:txBody>
                  <a:tcPr marL="61995" marR="61995" marT="30997" marB="30997"/>
                </a:tc>
                <a:tc>
                  <a:txBody>
                    <a:bodyPr/>
                    <a:lstStyle/>
                    <a:p>
                      <a:r>
                        <a:rPr lang="en-IN" sz="1500"/>
                        <a:t>TONNES</a:t>
                      </a:r>
                    </a:p>
                  </a:txBody>
                  <a:tcPr marL="61995" marR="61995" marT="30997" marB="30997"/>
                </a:tc>
                <a:tc>
                  <a:txBody>
                    <a:bodyPr/>
                    <a:lstStyle/>
                    <a:p>
                      <a:r>
                        <a:rPr lang="en-IN" sz="1500"/>
                        <a:t>USBN$</a:t>
                      </a:r>
                    </a:p>
                  </a:txBody>
                  <a:tcPr marL="61995" marR="61995" marT="30997" marB="30997"/>
                </a:tc>
                <a:tc>
                  <a:txBody>
                    <a:bodyPr/>
                    <a:lstStyle/>
                    <a:p>
                      <a:r>
                        <a:rPr lang="en-IN" sz="1500"/>
                        <a:t>TONNES</a:t>
                      </a:r>
                    </a:p>
                  </a:txBody>
                  <a:tcPr marL="61995" marR="61995" marT="30997" marB="30997"/>
                </a:tc>
                <a:extLst>
                  <a:ext uri="{0D108BD9-81ED-4DB2-BD59-A6C34878D82A}">
                    <a16:rowId xmlns:a16="http://schemas.microsoft.com/office/drawing/2014/main" val="2961609458"/>
                  </a:ext>
                </a:extLst>
              </a:tr>
              <a:tr h="272777">
                <a:tc>
                  <a:txBody>
                    <a:bodyPr/>
                    <a:lstStyle/>
                    <a:p>
                      <a:r>
                        <a:rPr lang="en-IN" sz="1500"/>
                        <a:t>Q1</a:t>
                      </a:r>
                    </a:p>
                  </a:txBody>
                  <a:tcPr marL="61995" marR="61995" marT="30997" marB="30997"/>
                </a:tc>
                <a:tc>
                  <a:txBody>
                    <a:bodyPr/>
                    <a:lstStyle/>
                    <a:p>
                      <a:r>
                        <a:rPr lang="en-IN" sz="1500"/>
                        <a:t>6.2</a:t>
                      </a:r>
                    </a:p>
                  </a:txBody>
                  <a:tcPr marL="61995" marR="61995" marT="30997" marB="30997"/>
                </a:tc>
                <a:tc>
                  <a:txBody>
                    <a:bodyPr/>
                    <a:lstStyle/>
                    <a:p>
                      <a:r>
                        <a:rPr lang="en-IN" sz="1500"/>
                        <a:t>149.9</a:t>
                      </a:r>
                    </a:p>
                  </a:txBody>
                  <a:tcPr marL="61995" marR="61995" marT="30997" marB="30997"/>
                </a:tc>
                <a:tc>
                  <a:txBody>
                    <a:bodyPr/>
                    <a:lstStyle/>
                    <a:p>
                      <a:r>
                        <a:rPr lang="en-IN" sz="1500"/>
                        <a:t>1.6</a:t>
                      </a:r>
                    </a:p>
                  </a:txBody>
                  <a:tcPr marL="61995" marR="61995" marT="30997" marB="30997"/>
                </a:tc>
                <a:tc>
                  <a:txBody>
                    <a:bodyPr/>
                    <a:lstStyle/>
                    <a:p>
                      <a:r>
                        <a:rPr lang="en-IN" sz="1500"/>
                        <a:t>39.3</a:t>
                      </a:r>
                    </a:p>
                  </a:txBody>
                  <a:tcPr marL="61995" marR="61995" marT="30997" marB="30997"/>
                </a:tc>
                <a:tc>
                  <a:txBody>
                    <a:bodyPr/>
                    <a:lstStyle/>
                    <a:p>
                      <a:r>
                        <a:rPr lang="en-IN" sz="1500"/>
                        <a:t>7.8</a:t>
                      </a:r>
                    </a:p>
                  </a:txBody>
                  <a:tcPr marL="61995" marR="61995" marT="30997" marB="30997"/>
                </a:tc>
                <a:tc>
                  <a:txBody>
                    <a:bodyPr/>
                    <a:lstStyle/>
                    <a:p>
                      <a:r>
                        <a:rPr lang="en-IN" sz="1500"/>
                        <a:t>189.2</a:t>
                      </a:r>
                    </a:p>
                  </a:txBody>
                  <a:tcPr marL="61995" marR="61995" marT="30997" marB="30997"/>
                </a:tc>
                <a:tc>
                  <a:txBody>
                    <a:bodyPr/>
                    <a:lstStyle/>
                    <a:p>
                      <a:r>
                        <a:rPr lang="en-IN" sz="1500"/>
                        <a:t>7.1</a:t>
                      </a:r>
                    </a:p>
                  </a:txBody>
                  <a:tcPr marL="61995" marR="61995" marT="30997" marB="30997"/>
                </a:tc>
                <a:tc>
                  <a:txBody>
                    <a:bodyPr/>
                    <a:lstStyle/>
                    <a:p>
                      <a:r>
                        <a:rPr lang="en-IN" sz="1500"/>
                        <a:t>168.6</a:t>
                      </a:r>
                    </a:p>
                  </a:txBody>
                  <a:tcPr marL="61995" marR="61995" marT="30997" marB="30997"/>
                </a:tc>
                <a:tc>
                  <a:txBody>
                    <a:bodyPr/>
                    <a:lstStyle/>
                    <a:p>
                      <a:r>
                        <a:rPr lang="en-IN" sz="1500"/>
                        <a:t>1.8</a:t>
                      </a:r>
                    </a:p>
                  </a:txBody>
                  <a:tcPr marL="61995" marR="61995" marT="30997" marB="30997"/>
                </a:tc>
                <a:tc>
                  <a:txBody>
                    <a:bodyPr/>
                    <a:lstStyle/>
                    <a:p>
                      <a:r>
                        <a:rPr lang="en-IN" sz="1500"/>
                        <a:t>44.5</a:t>
                      </a:r>
                    </a:p>
                  </a:txBody>
                  <a:tcPr marL="61995" marR="61995" marT="30997" marB="30997"/>
                </a:tc>
                <a:tc>
                  <a:txBody>
                    <a:bodyPr/>
                    <a:lstStyle/>
                    <a:p>
                      <a:r>
                        <a:rPr lang="en-IN" sz="1500"/>
                        <a:t>8.9</a:t>
                      </a:r>
                    </a:p>
                  </a:txBody>
                  <a:tcPr marL="61995" marR="61995" marT="30997" marB="30997"/>
                </a:tc>
                <a:tc>
                  <a:txBody>
                    <a:bodyPr/>
                    <a:lstStyle/>
                    <a:p>
                      <a:r>
                        <a:rPr lang="en-IN" sz="1500"/>
                        <a:t>213.1</a:t>
                      </a:r>
                    </a:p>
                  </a:txBody>
                  <a:tcPr marL="61995" marR="61995" marT="30997" marB="30997"/>
                </a:tc>
                <a:tc>
                  <a:txBody>
                    <a:bodyPr/>
                    <a:lstStyle/>
                    <a:p>
                      <a:r>
                        <a:rPr lang="en-IN" sz="1500"/>
                        <a:t>2.4</a:t>
                      </a:r>
                    </a:p>
                  </a:txBody>
                  <a:tcPr marL="61995" marR="61995" marT="30997" marB="30997"/>
                </a:tc>
                <a:tc>
                  <a:txBody>
                    <a:bodyPr/>
                    <a:lstStyle/>
                    <a:p>
                      <a:r>
                        <a:rPr lang="en-IN" sz="1500"/>
                        <a:t>44.0</a:t>
                      </a:r>
                    </a:p>
                  </a:txBody>
                  <a:tcPr marL="61995" marR="61995" marT="30997" marB="30997"/>
                </a:tc>
                <a:tc>
                  <a:txBody>
                    <a:bodyPr/>
                    <a:lstStyle/>
                    <a:p>
                      <a:r>
                        <a:rPr lang="en-IN" sz="1500"/>
                        <a:t>1.1</a:t>
                      </a:r>
                    </a:p>
                  </a:txBody>
                  <a:tcPr marL="61995" marR="61995" marT="30997" marB="30997"/>
                </a:tc>
                <a:tc>
                  <a:txBody>
                    <a:bodyPr/>
                    <a:lstStyle/>
                    <a:p>
                      <a:r>
                        <a:rPr lang="en-IN" sz="1500"/>
                        <a:t>19.8</a:t>
                      </a:r>
                    </a:p>
                  </a:txBody>
                  <a:tcPr marL="61995" marR="61995" marT="30997" marB="30997"/>
                </a:tc>
                <a:tc>
                  <a:txBody>
                    <a:bodyPr/>
                    <a:lstStyle/>
                    <a:p>
                      <a:r>
                        <a:rPr lang="en-IN" sz="1500" dirty="0"/>
                        <a:t>3.5</a:t>
                      </a:r>
                    </a:p>
                  </a:txBody>
                  <a:tcPr marL="61995" marR="61995" marT="30997" marB="30997"/>
                </a:tc>
                <a:tc>
                  <a:txBody>
                    <a:bodyPr/>
                    <a:lstStyle/>
                    <a:p>
                      <a:r>
                        <a:rPr lang="en-IN" sz="1500"/>
                        <a:t>63.8</a:t>
                      </a:r>
                    </a:p>
                  </a:txBody>
                  <a:tcPr marL="61995" marR="61995" marT="30997" marB="30997"/>
                </a:tc>
                <a:extLst>
                  <a:ext uri="{0D108BD9-81ED-4DB2-BD59-A6C34878D82A}">
                    <a16:rowId xmlns:a16="http://schemas.microsoft.com/office/drawing/2014/main" val="3469098970"/>
                  </a:ext>
                </a:extLst>
              </a:tr>
              <a:tr h="272777">
                <a:tc>
                  <a:txBody>
                    <a:bodyPr/>
                    <a:lstStyle/>
                    <a:p>
                      <a:r>
                        <a:rPr lang="en-IN" sz="1500"/>
                        <a:t>Q2</a:t>
                      </a:r>
                    </a:p>
                  </a:txBody>
                  <a:tcPr marL="61995" marR="61995" marT="30997" marB="30997"/>
                </a:tc>
                <a:tc>
                  <a:txBody>
                    <a:bodyPr/>
                    <a:lstStyle/>
                    <a:p>
                      <a:r>
                        <a:rPr lang="en-IN" sz="1500"/>
                        <a:t>5.8</a:t>
                      </a:r>
                    </a:p>
                  </a:txBody>
                  <a:tcPr marL="61995" marR="61995" marT="30997" marB="30997"/>
                </a:tc>
                <a:tc>
                  <a:txBody>
                    <a:bodyPr/>
                    <a:lstStyle/>
                    <a:p>
                      <a:r>
                        <a:rPr lang="en-IN" sz="1500"/>
                        <a:t>148.8</a:t>
                      </a:r>
                    </a:p>
                  </a:txBody>
                  <a:tcPr marL="61995" marR="61995" marT="30997" marB="30997"/>
                </a:tc>
                <a:tc>
                  <a:txBody>
                    <a:bodyPr/>
                    <a:lstStyle/>
                    <a:p>
                      <a:r>
                        <a:rPr lang="en-IN" sz="1500"/>
                        <a:t>1.3</a:t>
                      </a:r>
                    </a:p>
                  </a:txBody>
                  <a:tcPr marL="61995" marR="61995" marT="30997" marB="30997"/>
                </a:tc>
                <a:tc>
                  <a:txBody>
                    <a:bodyPr/>
                    <a:lstStyle/>
                    <a:p>
                      <a:r>
                        <a:rPr lang="en-IN" sz="1500"/>
                        <a:t>34.4</a:t>
                      </a:r>
                    </a:p>
                  </a:txBody>
                  <a:tcPr marL="61995" marR="61995" marT="30997" marB="30997"/>
                </a:tc>
                <a:tc>
                  <a:txBody>
                    <a:bodyPr/>
                    <a:lstStyle/>
                    <a:p>
                      <a:r>
                        <a:rPr lang="en-IN" sz="1500"/>
                        <a:t>7.1</a:t>
                      </a:r>
                    </a:p>
                  </a:txBody>
                  <a:tcPr marL="61995" marR="61995" marT="30997" marB="30997"/>
                </a:tc>
                <a:tc>
                  <a:txBody>
                    <a:bodyPr/>
                    <a:lstStyle/>
                    <a:p>
                      <a:r>
                        <a:rPr lang="en-IN" sz="1500"/>
                        <a:t>183.2</a:t>
                      </a:r>
                    </a:p>
                  </a:txBody>
                  <a:tcPr marL="61995" marR="61995" marT="30997" marB="30997"/>
                </a:tc>
                <a:tc>
                  <a:txBody>
                    <a:bodyPr/>
                    <a:lstStyle/>
                    <a:p>
                      <a:r>
                        <a:rPr lang="en-IN" sz="1500"/>
                        <a:t>4.8</a:t>
                      </a:r>
                    </a:p>
                  </a:txBody>
                  <a:tcPr marL="61995" marR="61995" marT="30997" marB="30997"/>
                </a:tc>
                <a:tc>
                  <a:txBody>
                    <a:bodyPr/>
                    <a:lstStyle/>
                    <a:p>
                      <a:r>
                        <a:rPr lang="en-IN" sz="1500"/>
                        <a:t>101.6</a:t>
                      </a:r>
                    </a:p>
                  </a:txBody>
                  <a:tcPr marL="61995" marR="61995" marT="30997" marB="30997"/>
                </a:tc>
                <a:tc>
                  <a:txBody>
                    <a:bodyPr/>
                    <a:lstStyle/>
                    <a:p>
                      <a:r>
                        <a:rPr lang="en-IN" sz="1500"/>
                        <a:t>1.1</a:t>
                      </a:r>
                    </a:p>
                  </a:txBody>
                  <a:tcPr marL="61995" marR="61995" marT="30997" marB="30997"/>
                </a:tc>
                <a:tc>
                  <a:txBody>
                    <a:bodyPr/>
                    <a:lstStyle/>
                    <a:p>
                      <a:r>
                        <a:rPr lang="en-IN" sz="1500"/>
                        <a:t>22.3</a:t>
                      </a:r>
                    </a:p>
                  </a:txBody>
                  <a:tcPr marL="61995" marR="61995" marT="30997" marB="30997"/>
                </a:tc>
                <a:tc>
                  <a:txBody>
                    <a:bodyPr/>
                    <a:lstStyle/>
                    <a:p>
                      <a:r>
                        <a:rPr lang="en-IN" sz="1500"/>
                        <a:t>5.9</a:t>
                      </a:r>
                    </a:p>
                  </a:txBody>
                  <a:tcPr marL="61995" marR="61995" marT="30997" marB="30997"/>
                </a:tc>
                <a:tc>
                  <a:txBody>
                    <a:bodyPr/>
                    <a:lstStyle/>
                    <a:p>
                      <a:r>
                        <a:rPr lang="en-IN" sz="1500"/>
                        <a:t>123.9</a:t>
                      </a:r>
                    </a:p>
                  </a:txBody>
                  <a:tcPr marL="61995" marR="61995" marT="30997" marB="30997"/>
                </a:tc>
                <a:tc>
                  <a:txBody>
                    <a:bodyPr/>
                    <a:lstStyle/>
                    <a:p>
                      <a:r>
                        <a:rPr lang="en-IN" sz="1500"/>
                        <a:t>3.7</a:t>
                      </a:r>
                    </a:p>
                  </a:txBody>
                  <a:tcPr marL="61995" marR="61995" marT="30997" marB="30997"/>
                </a:tc>
                <a:tc>
                  <a:txBody>
                    <a:bodyPr/>
                    <a:lstStyle/>
                    <a:p>
                      <a:r>
                        <a:rPr lang="en-IN" sz="1500"/>
                        <a:t>60.8</a:t>
                      </a:r>
                    </a:p>
                  </a:txBody>
                  <a:tcPr marL="61995" marR="61995" marT="30997" marB="30997"/>
                </a:tc>
                <a:tc>
                  <a:txBody>
                    <a:bodyPr/>
                    <a:lstStyle/>
                    <a:p>
                      <a:r>
                        <a:rPr lang="en-IN" sz="1500"/>
                        <a:t>2.1</a:t>
                      </a:r>
                    </a:p>
                  </a:txBody>
                  <a:tcPr marL="61995" marR="61995" marT="30997" marB="30997"/>
                </a:tc>
                <a:tc>
                  <a:txBody>
                    <a:bodyPr/>
                    <a:lstStyle/>
                    <a:p>
                      <a:r>
                        <a:rPr lang="en-IN" sz="1500"/>
                        <a:t>33.8</a:t>
                      </a:r>
                    </a:p>
                  </a:txBody>
                  <a:tcPr marL="61995" marR="61995" marT="30997" marB="30997"/>
                </a:tc>
                <a:tc>
                  <a:txBody>
                    <a:bodyPr/>
                    <a:lstStyle/>
                    <a:p>
                      <a:r>
                        <a:rPr lang="en-IN" sz="1500"/>
                        <a:t>5.8</a:t>
                      </a:r>
                    </a:p>
                  </a:txBody>
                  <a:tcPr marL="61995" marR="61995" marT="30997" marB="30997"/>
                </a:tc>
                <a:tc>
                  <a:txBody>
                    <a:bodyPr/>
                    <a:lstStyle/>
                    <a:p>
                      <a:r>
                        <a:rPr lang="en-IN" sz="1500"/>
                        <a:t>94.6</a:t>
                      </a:r>
                    </a:p>
                  </a:txBody>
                  <a:tcPr marL="61995" marR="61995" marT="30997" marB="30997"/>
                </a:tc>
                <a:extLst>
                  <a:ext uri="{0D108BD9-81ED-4DB2-BD59-A6C34878D82A}">
                    <a16:rowId xmlns:a16="http://schemas.microsoft.com/office/drawing/2014/main" val="920431560"/>
                  </a:ext>
                </a:extLst>
              </a:tr>
              <a:tr h="272777">
                <a:tc>
                  <a:txBody>
                    <a:bodyPr/>
                    <a:lstStyle/>
                    <a:p>
                      <a:r>
                        <a:rPr lang="en-IN" sz="1500"/>
                        <a:t>Q3</a:t>
                      </a:r>
                    </a:p>
                  </a:txBody>
                  <a:tcPr marL="61995" marR="61995" marT="30997" marB="30997"/>
                </a:tc>
                <a:tc>
                  <a:txBody>
                    <a:bodyPr/>
                    <a:lstStyle/>
                    <a:p>
                      <a:r>
                        <a:rPr lang="en-IN" sz="1500"/>
                        <a:t>7.1</a:t>
                      </a:r>
                    </a:p>
                  </a:txBody>
                  <a:tcPr marL="61995" marR="61995" marT="30997" marB="30997"/>
                </a:tc>
                <a:tc>
                  <a:txBody>
                    <a:bodyPr/>
                    <a:lstStyle/>
                    <a:p>
                      <a:r>
                        <a:rPr lang="en-IN" sz="1500"/>
                        <a:t>180.1</a:t>
                      </a:r>
                    </a:p>
                  </a:txBody>
                  <a:tcPr marL="61995" marR="61995" marT="30997" marB="30997"/>
                </a:tc>
                <a:tc>
                  <a:txBody>
                    <a:bodyPr/>
                    <a:lstStyle/>
                    <a:p>
                      <a:r>
                        <a:rPr lang="en-IN" sz="1500"/>
                        <a:t>2.2</a:t>
                      </a:r>
                    </a:p>
                  </a:txBody>
                  <a:tcPr marL="61995" marR="61995" marT="30997" marB="30997"/>
                </a:tc>
                <a:tc>
                  <a:txBody>
                    <a:bodyPr/>
                    <a:lstStyle/>
                    <a:p>
                      <a:r>
                        <a:rPr lang="en-IN" sz="1500"/>
                        <a:t>56.4</a:t>
                      </a:r>
                    </a:p>
                  </a:txBody>
                  <a:tcPr marL="61995" marR="61995" marT="30997" marB="30997"/>
                </a:tc>
                <a:tc>
                  <a:txBody>
                    <a:bodyPr/>
                    <a:lstStyle/>
                    <a:p>
                      <a:r>
                        <a:rPr lang="en-IN" sz="1500"/>
                        <a:t>9.3</a:t>
                      </a:r>
                    </a:p>
                  </a:txBody>
                  <a:tcPr marL="61995" marR="61995" marT="30997" marB="30997"/>
                </a:tc>
                <a:tc>
                  <a:txBody>
                    <a:bodyPr/>
                    <a:lstStyle/>
                    <a:p>
                      <a:r>
                        <a:rPr lang="en-IN" sz="1500"/>
                        <a:t>236.5</a:t>
                      </a:r>
                    </a:p>
                  </a:txBody>
                  <a:tcPr marL="61995" marR="61995" marT="30997" marB="30997"/>
                </a:tc>
                <a:tc>
                  <a:txBody>
                    <a:bodyPr/>
                    <a:lstStyle/>
                    <a:p>
                      <a:r>
                        <a:rPr lang="en-IN" sz="1500"/>
                        <a:t>7.1</a:t>
                      </a:r>
                    </a:p>
                  </a:txBody>
                  <a:tcPr marL="61995" marR="61995" marT="30997" marB="30997"/>
                </a:tc>
                <a:tc>
                  <a:txBody>
                    <a:bodyPr/>
                    <a:lstStyle/>
                    <a:p>
                      <a:r>
                        <a:rPr lang="en-IN" sz="1500"/>
                        <a:t>149.0</a:t>
                      </a:r>
                    </a:p>
                  </a:txBody>
                  <a:tcPr marL="61995" marR="61995" marT="30997" marB="30997"/>
                </a:tc>
                <a:tc>
                  <a:txBody>
                    <a:bodyPr/>
                    <a:lstStyle/>
                    <a:p>
                      <a:r>
                        <a:rPr lang="en-IN" sz="1500"/>
                        <a:t>2.1</a:t>
                      </a:r>
                    </a:p>
                  </a:txBody>
                  <a:tcPr marL="61995" marR="61995" marT="30997" marB="30997"/>
                </a:tc>
                <a:tc>
                  <a:txBody>
                    <a:bodyPr/>
                    <a:lstStyle/>
                    <a:p>
                      <a:r>
                        <a:rPr lang="en-IN" sz="1500"/>
                        <a:t>45.3</a:t>
                      </a:r>
                    </a:p>
                  </a:txBody>
                  <a:tcPr marL="61995" marR="61995" marT="30997" marB="30997"/>
                </a:tc>
                <a:tc>
                  <a:txBody>
                    <a:bodyPr/>
                    <a:lstStyle/>
                    <a:p>
                      <a:r>
                        <a:rPr lang="en-IN" sz="1500"/>
                        <a:t>9.2</a:t>
                      </a:r>
                    </a:p>
                  </a:txBody>
                  <a:tcPr marL="61995" marR="61995" marT="30997" marB="30997"/>
                </a:tc>
                <a:tc>
                  <a:txBody>
                    <a:bodyPr/>
                    <a:lstStyle/>
                    <a:p>
                      <a:r>
                        <a:rPr lang="en-IN" sz="1500"/>
                        <a:t>194.3</a:t>
                      </a:r>
                    </a:p>
                  </a:txBody>
                  <a:tcPr marL="61995" marR="61995" marT="30997" marB="30997"/>
                </a:tc>
                <a:tc>
                  <a:txBody>
                    <a:bodyPr/>
                    <a:lstStyle/>
                    <a:p>
                      <a:r>
                        <a:rPr lang="en-IN" sz="1500"/>
                        <a:t>8.2</a:t>
                      </a:r>
                    </a:p>
                  </a:txBody>
                  <a:tcPr marL="61995" marR="61995" marT="30997" marB="30997"/>
                </a:tc>
                <a:tc>
                  <a:txBody>
                    <a:bodyPr/>
                    <a:lstStyle/>
                    <a:p>
                      <a:r>
                        <a:rPr lang="en-IN" sz="1500"/>
                        <a:t>137.3</a:t>
                      </a:r>
                    </a:p>
                  </a:txBody>
                  <a:tcPr marL="61995" marR="61995" marT="30997" marB="30997"/>
                </a:tc>
                <a:tc>
                  <a:txBody>
                    <a:bodyPr/>
                    <a:lstStyle/>
                    <a:p>
                      <a:r>
                        <a:rPr lang="en-IN" sz="1500"/>
                        <a:t>2.9</a:t>
                      </a:r>
                    </a:p>
                  </a:txBody>
                  <a:tcPr marL="61995" marR="61995" marT="30997" marB="30997"/>
                </a:tc>
                <a:tc>
                  <a:txBody>
                    <a:bodyPr/>
                    <a:lstStyle/>
                    <a:p>
                      <a:r>
                        <a:rPr lang="en-IN" sz="1500"/>
                        <a:t>48.9</a:t>
                      </a:r>
                    </a:p>
                  </a:txBody>
                  <a:tcPr marL="61995" marR="61995" marT="30997" marB="30997"/>
                </a:tc>
                <a:tc>
                  <a:txBody>
                    <a:bodyPr/>
                    <a:lstStyle/>
                    <a:p>
                      <a:r>
                        <a:rPr lang="en-IN" sz="1500"/>
                        <a:t>11.1</a:t>
                      </a:r>
                    </a:p>
                  </a:txBody>
                  <a:tcPr marL="61995" marR="61995" marT="30997" marB="30997"/>
                </a:tc>
                <a:tc>
                  <a:txBody>
                    <a:bodyPr/>
                    <a:lstStyle/>
                    <a:p>
                      <a:r>
                        <a:rPr lang="en-IN" sz="1500"/>
                        <a:t>186.2</a:t>
                      </a:r>
                    </a:p>
                  </a:txBody>
                  <a:tcPr marL="61995" marR="61995" marT="30997" marB="30997"/>
                </a:tc>
                <a:extLst>
                  <a:ext uri="{0D108BD9-81ED-4DB2-BD59-A6C34878D82A}">
                    <a16:rowId xmlns:a16="http://schemas.microsoft.com/office/drawing/2014/main" val="998619375"/>
                  </a:ext>
                </a:extLst>
              </a:tr>
              <a:tr h="272777">
                <a:tc>
                  <a:txBody>
                    <a:bodyPr/>
                    <a:lstStyle/>
                    <a:p>
                      <a:r>
                        <a:rPr lang="en-IN" sz="1500"/>
                        <a:t>Q4</a:t>
                      </a:r>
                    </a:p>
                  </a:txBody>
                  <a:tcPr marL="61995" marR="61995" marT="30997" marB="30997"/>
                </a:tc>
                <a:tc>
                  <a:txBody>
                    <a:bodyPr/>
                    <a:lstStyle/>
                    <a:p>
                      <a:r>
                        <a:rPr lang="en-IN" sz="1500"/>
                        <a:t>5.2</a:t>
                      </a:r>
                    </a:p>
                  </a:txBody>
                  <a:tcPr marL="61995" marR="61995" marT="30997" marB="30997"/>
                </a:tc>
                <a:tc>
                  <a:txBody>
                    <a:bodyPr/>
                    <a:lstStyle/>
                    <a:p>
                      <a:r>
                        <a:rPr lang="en-IN" sz="1500"/>
                        <a:t>125.4</a:t>
                      </a:r>
                    </a:p>
                  </a:txBody>
                  <a:tcPr marL="61995" marR="61995" marT="30997" marB="30997"/>
                </a:tc>
                <a:tc>
                  <a:txBody>
                    <a:bodyPr/>
                    <a:lstStyle/>
                    <a:p>
                      <a:r>
                        <a:rPr lang="en-IN" sz="1500"/>
                        <a:t>1.4</a:t>
                      </a:r>
                    </a:p>
                  </a:txBody>
                  <a:tcPr marL="61995" marR="61995" marT="30997" marB="30997"/>
                </a:tc>
                <a:tc>
                  <a:txBody>
                    <a:bodyPr/>
                    <a:lstStyle/>
                    <a:p>
                      <a:r>
                        <a:rPr lang="en-IN" sz="1500"/>
                        <a:t>33.6</a:t>
                      </a:r>
                    </a:p>
                  </a:txBody>
                  <a:tcPr marL="61995" marR="61995" marT="30997" marB="30997"/>
                </a:tc>
                <a:tc>
                  <a:txBody>
                    <a:bodyPr/>
                    <a:lstStyle/>
                    <a:p>
                      <a:r>
                        <a:rPr lang="en-IN" sz="1500"/>
                        <a:t>6.6</a:t>
                      </a:r>
                    </a:p>
                  </a:txBody>
                  <a:tcPr marL="61995" marR="61995" marT="30997" marB="30997"/>
                </a:tc>
                <a:tc>
                  <a:txBody>
                    <a:bodyPr/>
                    <a:lstStyle/>
                    <a:p>
                      <a:r>
                        <a:rPr lang="en-IN" sz="1500"/>
                        <a:t>159</a:t>
                      </a:r>
                    </a:p>
                  </a:txBody>
                  <a:tcPr marL="61995" marR="61995" marT="30997" marB="30997"/>
                </a:tc>
                <a:tc>
                  <a:txBody>
                    <a:bodyPr/>
                    <a:lstStyle/>
                    <a:p>
                      <a:r>
                        <a:rPr lang="en-IN" sz="1500"/>
                        <a:t>3.7</a:t>
                      </a:r>
                    </a:p>
                  </a:txBody>
                  <a:tcPr marL="61995" marR="61995" marT="30997" marB="30997"/>
                </a:tc>
                <a:tc>
                  <a:txBody>
                    <a:bodyPr/>
                    <a:lstStyle/>
                    <a:p>
                      <a:r>
                        <a:rPr lang="en-IN" sz="1500"/>
                        <a:t>73.9</a:t>
                      </a:r>
                    </a:p>
                  </a:txBody>
                  <a:tcPr marL="61995" marR="61995" marT="30997" marB="30997"/>
                </a:tc>
                <a:tc>
                  <a:txBody>
                    <a:bodyPr/>
                    <a:lstStyle/>
                    <a:p>
                      <a:r>
                        <a:rPr lang="en-IN" sz="1500"/>
                        <a:t>1.4</a:t>
                      </a:r>
                    </a:p>
                  </a:txBody>
                  <a:tcPr marL="61995" marR="61995" marT="30997" marB="30997"/>
                </a:tc>
                <a:tc>
                  <a:txBody>
                    <a:bodyPr/>
                    <a:lstStyle/>
                    <a:p>
                      <a:r>
                        <a:rPr lang="en-IN" sz="1500"/>
                        <a:t>28.1</a:t>
                      </a:r>
                    </a:p>
                  </a:txBody>
                  <a:tcPr marL="61995" marR="61995" marT="30997" marB="30997"/>
                </a:tc>
                <a:tc>
                  <a:txBody>
                    <a:bodyPr/>
                    <a:lstStyle/>
                    <a:p>
                      <a:r>
                        <a:rPr lang="en-IN" sz="1500"/>
                        <a:t>5.1</a:t>
                      </a:r>
                    </a:p>
                  </a:txBody>
                  <a:tcPr marL="61995" marR="61995" marT="30997" marB="30997"/>
                </a:tc>
                <a:tc>
                  <a:txBody>
                    <a:bodyPr/>
                    <a:lstStyle/>
                    <a:p>
                      <a:r>
                        <a:rPr lang="en-IN" sz="1500"/>
                        <a:t>102</a:t>
                      </a:r>
                    </a:p>
                  </a:txBody>
                  <a:tcPr marL="61995" marR="61995" marT="30997" marB="30997"/>
                </a:tc>
                <a:tc>
                  <a:txBody>
                    <a:bodyPr/>
                    <a:lstStyle/>
                    <a:p>
                      <a:r>
                        <a:rPr lang="en-IN" sz="1500"/>
                        <a:t>5.9</a:t>
                      </a:r>
                    </a:p>
                  </a:txBody>
                  <a:tcPr marL="61995" marR="61995" marT="30997" marB="30997"/>
                </a:tc>
                <a:tc>
                  <a:txBody>
                    <a:bodyPr/>
                    <a:lstStyle/>
                    <a:p>
                      <a:r>
                        <a:rPr lang="en-IN" sz="1500"/>
                        <a:t>102.5</a:t>
                      </a:r>
                    </a:p>
                  </a:txBody>
                  <a:tcPr marL="61995" marR="61995" marT="30997" marB="30997"/>
                </a:tc>
                <a:tc>
                  <a:txBody>
                    <a:bodyPr/>
                    <a:lstStyle/>
                    <a:p>
                      <a:r>
                        <a:rPr lang="en-IN" sz="1500"/>
                        <a:t>2.1</a:t>
                      </a:r>
                    </a:p>
                  </a:txBody>
                  <a:tcPr marL="61995" marR="61995" marT="30997" marB="30997"/>
                </a:tc>
                <a:tc>
                  <a:txBody>
                    <a:bodyPr/>
                    <a:lstStyle/>
                    <a:p>
                      <a:r>
                        <a:rPr lang="en-IN" sz="1500"/>
                        <a:t>37.5</a:t>
                      </a:r>
                    </a:p>
                  </a:txBody>
                  <a:tcPr marL="61995" marR="61995" marT="30997" marB="30997"/>
                </a:tc>
                <a:tc>
                  <a:txBody>
                    <a:bodyPr/>
                    <a:lstStyle/>
                    <a:p>
                      <a:r>
                        <a:rPr lang="en-IN" sz="1500"/>
                        <a:t>8</a:t>
                      </a:r>
                    </a:p>
                  </a:txBody>
                  <a:tcPr marL="61995" marR="61995" marT="30997" marB="30997"/>
                </a:tc>
                <a:tc>
                  <a:txBody>
                    <a:bodyPr/>
                    <a:lstStyle/>
                    <a:p>
                      <a:r>
                        <a:rPr lang="en-IN" sz="1500" dirty="0"/>
                        <a:t>140</a:t>
                      </a:r>
                    </a:p>
                  </a:txBody>
                  <a:tcPr marL="61995" marR="61995" marT="30997" marB="30997"/>
                </a:tc>
                <a:extLst>
                  <a:ext uri="{0D108BD9-81ED-4DB2-BD59-A6C34878D82A}">
                    <a16:rowId xmlns:a16="http://schemas.microsoft.com/office/drawing/2014/main" val="3496887946"/>
                  </a:ext>
                </a:extLst>
              </a:tr>
            </a:tbl>
          </a:graphicData>
        </a:graphic>
      </p:graphicFrame>
      <p:sp>
        <p:nvSpPr>
          <p:cNvPr id="3" name="TextBox 2">
            <a:extLst>
              <a:ext uri="{FF2B5EF4-FFF2-40B4-BE49-F238E27FC236}">
                <a16:creationId xmlns:a16="http://schemas.microsoft.com/office/drawing/2014/main" id="{2184FD20-359C-41BB-B84F-74515DB92BFF}"/>
              </a:ext>
            </a:extLst>
          </p:cNvPr>
          <p:cNvSpPr txBox="1"/>
          <p:nvPr/>
        </p:nvSpPr>
        <p:spPr>
          <a:xfrm>
            <a:off x="416560" y="5689600"/>
            <a:ext cx="116636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Roboto" panose="02000000000000000000" pitchFamily="2" charset="0"/>
                <a:ea typeface="Roboto" panose="02000000000000000000" pitchFamily="2" charset="0"/>
              </a:rPr>
              <a:t>I</a:t>
            </a:r>
            <a:r>
              <a:rPr lang="en-US" b="0" i="0" dirty="0">
                <a:solidFill>
                  <a:srgbClr val="000000"/>
                </a:solidFill>
                <a:effectLst/>
                <a:latin typeface="Roboto" panose="02000000000000000000" pitchFamily="2" charset="0"/>
                <a:ea typeface="Roboto" panose="02000000000000000000" pitchFamily="2" charset="0"/>
              </a:rPr>
              <a:t>ndia is the world's second-biggest gold consumer after China.</a:t>
            </a:r>
          </a:p>
          <a:p>
            <a:pPr marL="285750" indent="-285750">
              <a:buFont typeface="Arial" panose="020B0604020202020204" pitchFamily="34" charset="0"/>
              <a:buChar char="•"/>
            </a:pPr>
            <a:r>
              <a:rPr lang="en-US" b="0" i="0" dirty="0">
                <a:solidFill>
                  <a:srgbClr val="000000"/>
                </a:solidFill>
                <a:effectLst/>
                <a:latin typeface="Roboto" panose="02000000000000000000" pitchFamily="2" charset="0"/>
                <a:ea typeface="Roboto" panose="02000000000000000000" pitchFamily="2" charset="0"/>
              </a:rPr>
              <a:t>It is estimated that currently, approximately 25-26 refineries are active, with a combined refining capacity of 1,200- 1,400 </a:t>
            </a:r>
            <a:r>
              <a:rPr lang="en-US" b="0" i="0" dirty="0" err="1">
                <a:solidFill>
                  <a:srgbClr val="000000"/>
                </a:solidFill>
                <a:effectLst/>
                <a:latin typeface="Roboto" panose="02000000000000000000" pitchFamily="2" charset="0"/>
                <a:ea typeface="Roboto" panose="02000000000000000000" pitchFamily="2" charset="0"/>
              </a:rPr>
              <a:t>tonnes</a:t>
            </a:r>
            <a:r>
              <a:rPr lang="en-US" b="0" i="0" dirty="0">
                <a:solidFill>
                  <a:srgbClr val="000000"/>
                </a:solidFill>
                <a:effectLst/>
                <a:latin typeface="Roboto" panose="02000000000000000000" pitchFamily="2" charset="0"/>
                <a:ea typeface="Roboto" panose="02000000000000000000" pitchFamily="2" charset="0"/>
              </a:rPr>
              <a:t>. </a:t>
            </a:r>
          </a:p>
          <a:p>
            <a:pPr marL="285750" indent="-285750">
              <a:buFont typeface="Arial" panose="020B0604020202020204" pitchFamily="34" charset="0"/>
              <a:buChar char="•"/>
            </a:pPr>
            <a:r>
              <a:rPr lang="en-US" dirty="0">
                <a:solidFill>
                  <a:srgbClr val="000000"/>
                </a:solidFill>
                <a:latin typeface="Roboto" panose="02000000000000000000" pitchFamily="2" charset="0"/>
                <a:ea typeface="Roboto" panose="02000000000000000000" pitchFamily="2" charset="0"/>
              </a:rPr>
              <a:t>Gold demand expected to decline in Q4,FY22 as surging covid cases trims luxurious Indian weddings.</a:t>
            </a:r>
            <a:endParaRPr lang="en-IN"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6116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AA92-9086-4DE5-8A73-0272D4BB2485}"/>
              </a:ext>
            </a:extLst>
          </p:cNvPr>
          <p:cNvSpPr>
            <a:spLocks noGrp="1"/>
          </p:cNvSpPr>
          <p:nvPr>
            <p:ph type="title"/>
          </p:nvPr>
        </p:nvSpPr>
        <p:spPr>
          <a:xfrm>
            <a:off x="838199" y="-180142"/>
            <a:ext cx="10515600" cy="1325563"/>
          </a:xfrm>
        </p:spPr>
        <p:txBody>
          <a:bodyPr>
            <a:noAutofit/>
          </a:bodyPr>
          <a:lstStyle/>
          <a:p>
            <a:pPr algn="ctr"/>
            <a:r>
              <a:rPr lang="en-IN" sz="4200" dirty="0">
                <a:solidFill>
                  <a:srgbClr val="FFC000"/>
                </a:solidFill>
              </a:rPr>
              <a:t>INDIA’S GOLD IMPORT – OUTLOOK FY 2021-22</a:t>
            </a:r>
          </a:p>
        </p:txBody>
      </p:sp>
      <p:graphicFrame>
        <p:nvGraphicFramePr>
          <p:cNvPr id="4" name="Table 4">
            <a:extLst>
              <a:ext uri="{FF2B5EF4-FFF2-40B4-BE49-F238E27FC236}">
                <a16:creationId xmlns:a16="http://schemas.microsoft.com/office/drawing/2014/main" id="{6F5E63FC-79DE-4F00-B378-35B3F0A5BC50}"/>
              </a:ext>
            </a:extLst>
          </p:cNvPr>
          <p:cNvGraphicFramePr>
            <a:graphicFrameLocks noGrp="1"/>
          </p:cNvGraphicFramePr>
          <p:nvPr>
            <p:ph idx="1"/>
            <p:extLst>
              <p:ext uri="{D42A27DB-BD31-4B8C-83A1-F6EECF244321}">
                <p14:modId xmlns:p14="http://schemas.microsoft.com/office/powerpoint/2010/main" val="694187258"/>
              </p:ext>
            </p:extLst>
          </p:nvPr>
        </p:nvGraphicFramePr>
        <p:xfrm>
          <a:off x="206478" y="1581785"/>
          <a:ext cx="11779043" cy="3073400"/>
        </p:xfrm>
        <a:graphic>
          <a:graphicData uri="http://schemas.openxmlformats.org/drawingml/2006/table">
            <a:tbl>
              <a:tblPr firstRow="1" bandRow="1">
                <a:tableStyleId>{5C22544A-7EE6-4342-B048-85BDC9FD1C3A}</a:tableStyleId>
              </a:tblPr>
              <a:tblGrid>
                <a:gridCol w="2281973">
                  <a:extLst>
                    <a:ext uri="{9D8B030D-6E8A-4147-A177-3AD203B41FA5}">
                      <a16:colId xmlns:a16="http://schemas.microsoft.com/office/drawing/2014/main" val="1808392920"/>
                    </a:ext>
                  </a:extLst>
                </a:gridCol>
                <a:gridCol w="1582845">
                  <a:extLst>
                    <a:ext uri="{9D8B030D-6E8A-4147-A177-3AD203B41FA5}">
                      <a16:colId xmlns:a16="http://schemas.microsoft.com/office/drawing/2014/main" val="864954095"/>
                    </a:ext>
                  </a:extLst>
                </a:gridCol>
                <a:gridCol w="1582845">
                  <a:extLst>
                    <a:ext uri="{9D8B030D-6E8A-4147-A177-3AD203B41FA5}">
                      <a16:colId xmlns:a16="http://schemas.microsoft.com/office/drawing/2014/main" val="3385676204"/>
                    </a:ext>
                  </a:extLst>
                </a:gridCol>
                <a:gridCol w="1582845">
                  <a:extLst>
                    <a:ext uri="{9D8B030D-6E8A-4147-A177-3AD203B41FA5}">
                      <a16:colId xmlns:a16="http://schemas.microsoft.com/office/drawing/2014/main" val="3956864016"/>
                    </a:ext>
                  </a:extLst>
                </a:gridCol>
                <a:gridCol w="1582845">
                  <a:extLst>
                    <a:ext uri="{9D8B030D-6E8A-4147-A177-3AD203B41FA5}">
                      <a16:colId xmlns:a16="http://schemas.microsoft.com/office/drawing/2014/main" val="1583247358"/>
                    </a:ext>
                  </a:extLst>
                </a:gridCol>
                <a:gridCol w="1582845">
                  <a:extLst>
                    <a:ext uri="{9D8B030D-6E8A-4147-A177-3AD203B41FA5}">
                      <a16:colId xmlns:a16="http://schemas.microsoft.com/office/drawing/2014/main" val="1609069941"/>
                    </a:ext>
                  </a:extLst>
                </a:gridCol>
                <a:gridCol w="1582845">
                  <a:extLst>
                    <a:ext uri="{9D8B030D-6E8A-4147-A177-3AD203B41FA5}">
                      <a16:colId xmlns:a16="http://schemas.microsoft.com/office/drawing/2014/main" val="2040273429"/>
                    </a:ext>
                  </a:extLst>
                </a:gridCol>
              </a:tblGrid>
              <a:tr h="370840">
                <a:tc>
                  <a:txBody>
                    <a:bodyPr/>
                    <a:lstStyle/>
                    <a:p>
                      <a:endParaRPr lang="en-IN" sz="1700" dirty="0"/>
                    </a:p>
                  </a:txBody>
                  <a:tcPr/>
                </a:tc>
                <a:tc>
                  <a:txBody>
                    <a:bodyPr/>
                    <a:lstStyle/>
                    <a:p>
                      <a:r>
                        <a:rPr lang="en-IN" sz="1700" dirty="0"/>
                        <a:t>2015-16</a:t>
                      </a:r>
                    </a:p>
                  </a:txBody>
                  <a:tcPr/>
                </a:tc>
                <a:tc>
                  <a:txBody>
                    <a:bodyPr/>
                    <a:lstStyle/>
                    <a:p>
                      <a:r>
                        <a:rPr lang="en-IN" sz="1700" dirty="0"/>
                        <a:t>2016-17</a:t>
                      </a:r>
                    </a:p>
                  </a:txBody>
                  <a:tcPr/>
                </a:tc>
                <a:tc>
                  <a:txBody>
                    <a:bodyPr/>
                    <a:lstStyle/>
                    <a:p>
                      <a:r>
                        <a:rPr lang="en-IN" sz="1700" dirty="0"/>
                        <a:t>2017-18</a:t>
                      </a:r>
                    </a:p>
                  </a:txBody>
                  <a:tcPr/>
                </a:tc>
                <a:tc>
                  <a:txBody>
                    <a:bodyPr/>
                    <a:lstStyle/>
                    <a:p>
                      <a:r>
                        <a:rPr lang="en-IN" sz="1700" dirty="0"/>
                        <a:t>2018-19</a:t>
                      </a:r>
                    </a:p>
                  </a:txBody>
                  <a:tcPr/>
                </a:tc>
                <a:tc>
                  <a:txBody>
                    <a:bodyPr/>
                    <a:lstStyle/>
                    <a:p>
                      <a:r>
                        <a:rPr lang="en-IN" sz="1700" dirty="0"/>
                        <a:t>2019-20</a:t>
                      </a:r>
                    </a:p>
                  </a:txBody>
                  <a:tcPr/>
                </a:tc>
                <a:tc>
                  <a:txBody>
                    <a:bodyPr/>
                    <a:lstStyle/>
                    <a:p>
                      <a:r>
                        <a:rPr lang="en-IN" sz="1700" dirty="0"/>
                        <a:t>2020-21</a:t>
                      </a:r>
                    </a:p>
                  </a:txBody>
                  <a:tcPr/>
                </a:tc>
                <a:extLst>
                  <a:ext uri="{0D108BD9-81ED-4DB2-BD59-A6C34878D82A}">
                    <a16:rowId xmlns:a16="http://schemas.microsoft.com/office/drawing/2014/main" val="4135000934"/>
                  </a:ext>
                </a:extLst>
              </a:tr>
              <a:tr h="370840">
                <a:tc>
                  <a:txBody>
                    <a:bodyPr/>
                    <a:lstStyle/>
                    <a:p>
                      <a:r>
                        <a:rPr lang="en-IN" sz="1700" dirty="0"/>
                        <a:t>GOLD BAR(</a:t>
                      </a:r>
                      <a:r>
                        <a:rPr lang="en-IN" sz="1700" dirty="0" err="1"/>
                        <a:t>USbn</a:t>
                      </a:r>
                      <a:r>
                        <a:rPr lang="en-IN" sz="1700" dirty="0"/>
                        <a:t>$)</a:t>
                      </a:r>
                    </a:p>
                  </a:txBody>
                  <a:tcPr/>
                </a:tc>
                <a:tc>
                  <a:txBody>
                    <a:bodyPr/>
                    <a:lstStyle/>
                    <a:p>
                      <a:r>
                        <a:rPr lang="en-IN" sz="1700" dirty="0"/>
                        <a:t>4.28</a:t>
                      </a:r>
                    </a:p>
                  </a:txBody>
                  <a:tcPr/>
                </a:tc>
                <a:tc>
                  <a:txBody>
                    <a:bodyPr/>
                    <a:lstStyle/>
                    <a:p>
                      <a:r>
                        <a:rPr lang="en-IN" sz="1700" dirty="0"/>
                        <a:t>4.29</a:t>
                      </a:r>
                    </a:p>
                  </a:txBody>
                  <a:tcPr/>
                </a:tc>
                <a:tc>
                  <a:txBody>
                    <a:bodyPr/>
                    <a:lstStyle/>
                    <a:p>
                      <a:r>
                        <a:rPr lang="en-IN" sz="1700" dirty="0"/>
                        <a:t> 5.86</a:t>
                      </a:r>
                    </a:p>
                  </a:txBody>
                  <a:tcPr/>
                </a:tc>
                <a:tc>
                  <a:txBody>
                    <a:bodyPr/>
                    <a:lstStyle/>
                    <a:p>
                      <a:r>
                        <a:rPr lang="en-IN" sz="1700" dirty="0"/>
                        <a:t>8.03</a:t>
                      </a:r>
                    </a:p>
                  </a:txBody>
                  <a:tcPr/>
                </a:tc>
                <a:tc>
                  <a:txBody>
                    <a:bodyPr/>
                    <a:lstStyle/>
                    <a:p>
                      <a:r>
                        <a:rPr lang="en-IN" sz="1700" dirty="0"/>
                        <a:t>7.96</a:t>
                      </a:r>
                    </a:p>
                  </a:txBody>
                  <a:tcPr/>
                </a:tc>
                <a:tc>
                  <a:txBody>
                    <a:bodyPr/>
                    <a:lstStyle/>
                    <a:p>
                      <a:r>
                        <a:rPr lang="en-IN" sz="1700" dirty="0"/>
                        <a:t>1.53</a:t>
                      </a:r>
                    </a:p>
                  </a:txBody>
                  <a:tcPr/>
                </a:tc>
                <a:extLst>
                  <a:ext uri="{0D108BD9-81ED-4DB2-BD59-A6C34878D82A}">
                    <a16:rowId xmlns:a16="http://schemas.microsoft.com/office/drawing/2014/main" val="767801371"/>
                  </a:ext>
                </a:extLst>
              </a:tr>
              <a:tr h="382372">
                <a:tc>
                  <a:txBody>
                    <a:bodyPr/>
                    <a:lstStyle/>
                    <a:p>
                      <a:r>
                        <a:rPr lang="en-IN" sz="1700" dirty="0"/>
                        <a:t>GOLD JEWELLERY (</a:t>
                      </a:r>
                      <a:r>
                        <a:rPr lang="en-IN" sz="1700" dirty="0" err="1"/>
                        <a:t>Usbn</a:t>
                      </a:r>
                      <a:r>
                        <a:rPr lang="en-IN" sz="1700" dirty="0"/>
                        <a:t>$)</a:t>
                      </a:r>
                    </a:p>
                  </a:txBody>
                  <a:tcPr/>
                </a:tc>
                <a:tc>
                  <a:txBody>
                    <a:bodyPr/>
                    <a:lstStyle/>
                    <a:p>
                      <a:r>
                        <a:rPr lang="en-IN" sz="1700" dirty="0"/>
                        <a:t>0.29</a:t>
                      </a:r>
                    </a:p>
                  </a:txBody>
                  <a:tcPr/>
                </a:tc>
                <a:tc>
                  <a:txBody>
                    <a:bodyPr/>
                    <a:lstStyle/>
                    <a:p>
                      <a:r>
                        <a:rPr lang="en-IN" sz="1700" dirty="0"/>
                        <a:t>0.27</a:t>
                      </a:r>
                    </a:p>
                  </a:txBody>
                  <a:tcPr/>
                </a:tc>
                <a:tc>
                  <a:txBody>
                    <a:bodyPr/>
                    <a:lstStyle/>
                    <a:p>
                      <a:r>
                        <a:rPr lang="en-IN" sz="1700" dirty="0"/>
                        <a:t>0.27</a:t>
                      </a:r>
                    </a:p>
                  </a:txBody>
                  <a:tcPr/>
                </a:tc>
                <a:tc>
                  <a:txBody>
                    <a:bodyPr/>
                    <a:lstStyle/>
                    <a:p>
                      <a:r>
                        <a:rPr lang="en-IN" sz="1700" dirty="0"/>
                        <a:t>0.29</a:t>
                      </a:r>
                    </a:p>
                  </a:txBody>
                  <a:tcPr/>
                </a:tc>
                <a:tc>
                  <a:txBody>
                    <a:bodyPr/>
                    <a:lstStyle/>
                    <a:p>
                      <a:r>
                        <a:rPr lang="en-IN" sz="1700" dirty="0"/>
                        <a:t>0.29</a:t>
                      </a:r>
                    </a:p>
                  </a:txBody>
                  <a:tcPr/>
                </a:tc>
                <a:tc>
                  <a:txBody>
                    <a:bodyPr/>
                    <a:lstStyle/>
                    <a:p>
                      <a:r>
                        <a:rPr lang="en-IN" sz="1700" dirty="0"/>
                        <a:t>0.21</a:t>
                      </a:r>
                    </a:p>
                  </a:txBody>
                  <a:tcPr/>
                </a:tc>
                <a:extLst>
                  <a:ext uri="{0D108BD9-81ED-4DB2-BD59-A6C34878D82A}">
                    <a16:rowId xmlns:a16="http://schemas.microsoft.com/office/drawing/2014/main" val="1306037649"/>
                  </a:ext>
                </a:extLst>
              </a:tr>
              <a:tr h="370840">
                <a:tc>
                  <a:txBody>
                    <a:bodyPr/>
                    <a:lstStyle/>
                    <a:p>
                      <a:r>
                        <a:rPr lang="en-IN" sz="1700" dirty="0"/>
                        <a:t>TOTAL  GOLD IMPORT(US/bn$)</a:t>
                      </a:r>
                    </a:p>
                  </a:txBody>
                  <a:tcPr/>
                </a:tc>
                <a:tc>
                  <a:txBody>
                    <a:bodyPr/>
                    <a:lstStyle/>
                    <a:p>
                      <a:r>
                        <a:rPr lang="en-IN" sz="1700" dirty="0"/>
                        <a:t>24.41</a:t>
                      </a:r>
                    </a:p>
                  </a:txBody>
                  <a:tcPr marL="85619" marR="85619" marT="42810" marB="42810"/>
                </a:tc>
                <a:tc>
                  <a:txBody>
                    <a:bodyPr/>
                    <a:lstStyle/>
                    <a:p>
                      <a:r>
                        <a:rPr lang="en-IN" sz="1700" dirty="0"/>
                        <a:t>28.8</a:t>
                      </a:r>
                    </a:p>
                  </a:txBody>
                  <a:tcPr marL="85619" marR="85619" marT="42810" marB="42810"/>
                </a:tc>
                <a:tc>
                  <a:txBody>
                    <a:bodyPr/>
                    <a:lstStyle/>
                    <a:p>
                      <a:r>
                        <a:rPr lang="en-IN" sz="1700" dirty="0"/>
                        <a:t>31.69</a:t>
                      </a:r>
                    </a:p>
                  </a:txBody>
                  <a:tcPr marL="85619" marR="85619" marT="42810" marB="42810"/>
                </a:tc>
                <a:tc>
                  <a:txBody>
                    <a:bodyPr/>
                    <a:lstStyle/>
                    <a:p>
                      <a:r>
                        <a:rPr lang="en-IN" sz="1700" dirty="0"/>
                        <a:t>26.57</a:t>
                      </a:r>
                    </a:p>
                  </a:txBody>
                  <a:tcPr marL="85619" marR="85619" marT="42810" marB="42810"/>
                </a:tc>
                <a:tc>
                  <a:txBody>
                    <a:bodyPr/>
                    <a:lstStyle/>
                    <a:p>
                      <a:r>
                        <a:rPr lang="en-IN" sz="1700" dirty="0"/>
                        <a:t>24.53</a:t>
                      </a:r>
                    </a:p>
                  </a:txBody>
                  <a:tcPr marL="85619" marR="85619" marT="42810" marB="42810"/>
                </a:tc>
                <a:tc>
                  <a:txBody>
                    <a:bodyPr/>
                    <a:lstStyle/>
                    <a:p>
                      <a:r>
                        <a:rPr lang="en-IN" sz="1700" dirty="0"/>
                        <a:t>16.49</a:t>
                      </a:r>
                    </a:p>
                  </a:txBody>
                  <a:tcPr marL="85619" marR="85619" marT="42810" marB="42810"/>
                </a:tc>
                <a:extLst>
                  <a:ext uri="{0D108BD9-81ED-4DB2-BD59-A6C34878D82A}">
                    <a16:rowId xmlns:a16="http://schemas.microsoft.com/office/drawing/2014/main" val="1493777011"/>
                  </a:ext>
                </a:extLst>
              </a:tr>
              <a:tr h="370840">
                <a:tc>
                  <a:txBody>
                    <a:bodyPr/>
                    <a:lstStyle/>
                    <a:p>
                      <a:r>
                        <a:rPr lang="en-IN" sz="1700" dirty="0"/>
                        <a:t>HIGH PRICE ($/OZ)</a:t>
                      </a:r>
                    </a:p>
                  </a:txBody>
                  <a:tcPr/>
                </a:tc>
                <a:tc>
                  <a:txBody>
                    <a:bodyPr/>
                    <a:lstStyle/>
                    <a:p>
                      <a:r>
                        <a:rPr lang="en-IN" sz="1700" dirty="0"/>
                        <a:t>1192.4</a:t>
                      </a:r>
                    </a:p>
                  </a:txBody>
                  <a:tcPr/>
                </a:tc>
                <a:tc>
                  <a:txBody>
                    <a:bodyPr/>
                    <a:lstStyle/>
                    <a:p>
                      <a:r>
                        <a:rPr lang="en-IN" sz="1700" dirty="0"/>
                        <a:t>1334.8</a:t>
                      </a:r>
                    </a:p>
                  </a:txBody>
                  <a:tcPr/>
                </a:tc>
                <a:tc>
                  <a:txBody>
                    <a:bodyPr/>
                    <a:lstStyle/>
                    <a:p>
                      <a:r>
                        <a:rPr lang="en-IN" sz="1700" dirty="0"/>
                        <a:t>1329.3</a:t>
                      </a:r>
                    </a:p>
                  </a:txBody>
                  <a:tcPr/>
                </a:tc>
                <a:tc>
                  <a:txBody>
                    <a:bodyPr/>
                    <a:lstStyle/>
                    <a:p>
                      <a:r>
                        <a:rPr lang="en-IN" sz="1700" dirty="0"/>
                        <a:t>1306.0</a:t>
                      </a:r>
                    </a:p>
                  </a:txBody>
                  <a:tcPr/>
                </a:tc>
                <a:tc>
                  <a:txBody>
                    <a:bodyPr/>
                    <a:lstStyle/>
                    <a:p>
                      <a:r>
                        <a:rPr lang="en-IN" sz="1700" dirty="0"/>
                        <a:t>1582.8</a:t>
                      </a:r>
                    </a:p>
                  </a:txBody>
                  <a:tcPr/>
                </a:tc>
                <a:tc>
                  <a:txBody>
                    <a:bodyPr/>
                    <a:lstStyle/>
                    <a:p>
                      <a:r>
                        <a:rPr lang="en-IN" sz="1700" dirty="0"/>
                        <a:t>1908.6</a:t>
                      </a:r>
                    </a:p>
                  </a:txBody>
                  <a:tcPr/>
                </a:tc>
                <a:extLst>
                  <a:ext uri="{0D108BD9-81ED-4DB2-BD59-A6C34878D82A}">
                    <a16:rowId xmlns:a16="http://schemas.microsoft.com/office/drawing/2014/main" val="553082355"/>
                  </a:ext>
                </a:extLst>
              </a:tr>
              <a:tr h="370840">
                <a:tc>
                  <a:txBody>
                    <a:bodyPr/>
                    <a:lstStyle/>
                    <a:p>
                      <a:r>
                        <a:rPr lang="en-IN" sz="1700" dirty="0"/>
                        <a:t>LOW PRICE ($/OZ)</a:t>
                      </a:r>
                    </a:p>
                  </a:txBody>
                  <a:tcPr/>
                </a:tc>
                <a:tc>
                  <a:txBody>
                    <a:bodyPr/>
                    <a:lstStyle/>
                    <a:p>
                      <a:r>
                        <a:rPr lang="en-IN" sz="1700" dirty="0"/>
                        <a:t>1106.5</a:t>
                      </a:r>
                    </a:p>
                  </a:txBody>
                  <a:tcPr/>
                </a:tc>
                <a:tc>
                  <a:txBody>
                    <a:bodyPr/>
                    <a:lstStyle/>
                    <a:p>
                      <a:r>
                        <a:rPr lang="en-IN" sz="1700" dirty="0"/>
                        <a:t>1219.5</a:t>
                      </a:r>
                    </a:p>
                  </a:txBody>
                  <a:tcPr/>
                </a:tc>
                <a:tc>
                  <a:txBody>
                    <a:bodyPr/>
                    <a:lstStyle/>
                    <a:p>
                      <a:r>
                        <a:rPr lang="en-IN" sz="1700" dirty="0"/>
                        <a:t>1256.6</a:t>
                      </a:r>
                    </a:p>
                  </a:txBody>
                  <a:tcPr/>
                </a:tc>
                <a:tc>
                  <a:txBody>
                    <a:bodyPr/>
                    <a:lstStyle/>
                    <a:p>
                      <a:r>
                        <a:rPr lang="en-IN" sz="1700" dirty="0"/>
                        <a:t>1213.2</a:t>
                      </a:r>
                    </a:p>
                  </a:txBody>
                  <a:tcPr/>
                </a:tc>
                <a:tc>
                  <a:txBody>
                    <a:bodyPr/>
                    <a:lstStyle/>
                    <a:p>
                      <a:r>
                        <a:rPr lang="en-IN" sz="1700" dirty="0"/>
                        <a:t>1303.8</a:t>
                      </a:r>
                    </a:p>
                  </a:txBody>
                  <a:tcPr/>
                </a:tc>
                <a:tc>
                  <a:txBody>
                    <a:bodyPr/>
                    <a:lstStyle/>
                    <a:p>
                      <a:r>
                        <a:rPr lang="en-IN" sz="1700" dirty="0"/>
                        <a:t>1711.1</a:t>
                      </a:r>
                    </a:p>
                  </a:txBody>
                  <a:tcPr/>
                </a:tc>
                <a:extLst>
                  <a:ext uri="{0D108BD9-81ED-4DB2-BD59-A6C34878D82A}">
                    <a16:rowId xmlns:a16="http://schemas.microsoft.com/office/drawing/2014/main" val="1159231469"/>
                  </a:ext>
                </a:extLst>
              </a:tr>
              <a:tr h="370840">
                <a:tc>
                  <a:txBody>
                    <a:bodyPr/>
                    <a:lstStyle/>
                    <a:p>
                      <a:r>
                        <a:rPr lang="en-IN" sz="1700" dirty="0"/>
                        <a:t>AVERAGE PRICE ($/OZ)</a:t>
                      </a:r>
                    </a:p>
                  </a:txBody>
                  <a:tcPr/>
                </a:tc>
                <a:tc>
                  <a:txBody>
                    <a:bodyPr/>
                    <a:lstStyle/>
                    <a:p>
                      <a:r>
                        <a:rPr lang="en-IN" sz="1700" dirty="0"/>
                        <a:t>1149.5</a:t>
                      </a:r>
                    </a:p>
                  </a:txBody>
                  <a:tcPr/>
                </a:tc>
                <a:tc>
                  <a:txBody>
                    <a:bodyPr/>
                    <a:lstStyle/>
                    <a:p>
                      <a:r>
                        <a:rPr lang="en-IN" sz="1700" dirty="0"/>
                        <a:t>1277.15</a:t>
                      </a:r>
                    </a:p>
                  </a:txBody>
                  <a:tcPr/>
                </a:tc>
                <a:tc>
                  <a:txBody>
                    <a:bodyPr/>
                    <a:lstStyle/>
                    <a:p>
                      <a:r>
                        <a:rPr lang="en-IN" sz="1700" dirty="0"/>
                        <a:t>1292.95</a:t>
                      </a:r>
                    </a:p>
                  </a:txBody>
                  <a:tcPr/>
                </a:tc>
                <a:tc>
                  <a:txBody>
                    <a:bodyPr/>
                    <a:lstStyle/>
                    <a:p>
                      <a:r>
                        <a:rPr lang="en-IN" sz="1700" dirty="0"/>
                        <a:t>1259.6</a:t>
                      </a:r>
                    </a:p>
                  </a:txBody>
                  <a:tcPr/>
                </a:tc>
                <a:tc>
                  <a:txBody>
                    <a:bodyPr/>
                    <a:lstStyle/>
                    <a:p>
                      <a:r>
                        <a:rPr lang="en-IN" sz="1700" dirty="0"/>
                        <a:t>1443.3</a:t>
                      </a:r>
                    </a:p>
                  </a:txBody>
                  <a:tcPr/>
                </a:tc>
                <a:tc>
                  <a:txBody>
                    <a:bodyPr/>
                    <a:lstStyle/>
                    <a:p>
                      <a:r>
                        <a:rPr lang="en-IN" sz="1700" dirty="0"/>
                        <a:t>1809.85</a:t>
                      </a:r>
                    </a:p>
                  </a:txBody>
                  <a:tcPr/>
                </a:tc>
                <a:extLst>
                  <a:ext uri="{0D108BD9-81ED-4DB2-BD59-A6C34878D82A}">
                    <a16:rowId xmlns:a16="http://schemas.microsoft.com/office/drawing/2014/main" val="3172904665"/>
                  </a:ext>
                </a:extLst>
              </a:tr>
            </a:tbl>
          </a:graphicData>
        </a:graphic>
      </p:graphicFrame>
      <p:graphicFrame>
        <p:nvGraphicFramePr>
          <p:cNvPr id="6" name="TextBox 2">
            <a:extLst>
              <a:ext uri="{FF2B5EF4-FFF2-40B4-BE49-F238E27FC236}">
                <a16:creationId xmlns:a16="http://schemas.microsoft.com/office/drawing/2014/main" id="{FE8848CB-7E9C-49F6-9EEA-36708FFA7453}"/>
              </a:ext>
            </a:extLst>
          </p:cNvPr>
          <p:cNvGraphicFramePr/>
          <p:nvPr/>
        </p:nvGraphicFramePr>
        <p:xfrm>
          <a:off x="555521" y="5091549"/>
          <a:ext cx="11430000" cy="147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1A27C232-D110-4025-8147-7792B1359DD7}"/>
              </a:ext>
            </a:extLst>
          </p:cNvPr>
          <p:cNvCxnSpPr>
            <a:cxnSpLocks/>
          </p:cNvCxnSpPr>
          <p:nvPr/>
        </p:nvCxnSpPr>
        <p:spPr>
          <a:xfrm>
            <a:off x="0" y="906403"/>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447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AEB4-5607-4402-9427-C51D815AE825}"/>
              </a:ext>
            </a:extLst>
          </p:cNvPr>
          <p:cNvSpPr>
            <a:spLocks noGrp="1"/>
          </p:cNvSpPr>
          <p:nvPr>
            <p:ph type="title"/>
          </p:nvPr>
        </p:nvSpPr>
        <p:spPr>
          <a:xfrm>
            <a:off x="560407" y="-167310"/>
            <a:ext cx="10515600" cy="1325563"/>
          </a:xfrm>
        </p:spPr>
        <p:txBody>
          <a:bodyPr>
            <a:normAutofit/>
          </a:bodyPr>
          <a:lstStyle/>
          <a:p>
            <a:r>
              <a:rPr lang="en-IN" sz="4600" dirty="0">
                <a:solidFill>
                  <a:srgbClr val="C00000"/>
                </a:solidFill>
              </a:rPr>
              <a:t>MERCHANDISE IMPORT EXPECTATION FY22</a:t>
            </a:r>
          </a:p>
        </p:txBody>
      </p:sp>
      <p:graphicFrame>
        <p:nvGraphicFramePr>
          <p:cNvPr id="4" name="Table 4">
            <a:extLst>
              <a:ext uri="{FF2B5EF4-FFF2-40B4-BE49-F238E27FC236}">
                <a16:creationId xmlns:a16="http://schemas.microsoft.com/office/drawing/2014/main" id="{8D12B0BD-902E-4540-A76B-6886C7132721}"/>
              </a:ext>
            </a:extLst>
          </p:cNvPr>
          <p:cNvGraphicFramePr>
            <a:graphicFrameLocks noGrp="1"/>
          </p:cNvGraphicFramePr>
          <p:nvPr>
            <p:ph idx="1"/>
            <p:extLst>
              <p:ext uri="{D42A27DB-BD31-4B8C-83A1-F6EECF244321}">
                <p14:modId xmlns:p14="http://schemas.microsoft.com/office/powerpoint/2010/main" val="2840895205"/>
              </p:ext>
            </p:extLst>
          </p:nvPr>
        </p:nvGraphicFramePr>
        <p:xfrm>
          <a:off x="185194" y="1825625"/>
          <a:ext cx="10683432" cy="2966720"/>
        </p:xfrm>
        <a:graphic>
          <a:graphicData uri="http://schemas.openxmlformats.org/drawingml/2006/table">
            <a:tbl>
              <a:tblPr firstRow="1" bandRow="1">
                <a:tableStyleId>{5C22544A-7EE6-4342-B048-85BDC9FD1C3A}</a:tableStyleId>
              </a:tblPr>
              <a:tblGrid>
                <a:gridCol w="3030925">
                  <a:extLst>
                    <a:ext uri="{9D8B030D-6E8A-4147-A177-3AD203B41FA5}">
                      <a16:colId xmlns:a16="http://schemas.microsoft.com/office/drawing/2014/main" val="2254763356"/>
                    </a:ext>
                  </a:extLst>
                </a:gridCol>
                <a:gridCol w="2310791">
                  <a:extLst>
                    <a:ext uri="{9D8B030D-6E8A-4147-A177-3AD203B41FA5}">
                      <a16:colId xmlns:a16="http://schemas.microsoft.com/office/drawing/2014/main" val="152741057"/>
                    </a:ext>
                  </a:extLst>
                </a:gridCol>
                <a:gridCol w="2670858">
                  <a:extLst>
                    <a:ext uri="{9D8B030D-6E8A-4147-A177-3AD203B41FA5}">
                      <a16:colId xmlns:a16="http://schemas.microsoft.com/office/drawing/2014/main" val="1019803058"/>
                    </a:ext>
                  </a:extLst>
                </a:gridCol>
                <a:gridCol w="2670858">
                  <a:extLst>
                    <a:ext uri="{9D8B030D-6E8A-4147-A177-3AD203B41FA5}">
                      <a16:colId xmlns:a16="http://schemas.microsoft.com/office/drawing/2014/main" val="2057056161"/>
                    </a:ext>
                  </a:extLst>
                </a:gridCol>
              </a:tblGrid>
              <a:tr h="370840">
                <a:tc>
                  <a:txBody>
                    <a:bodyPr/>
                    <a:lstStyle/>
                    <a:p>
                      <a:endParaRPr lang="en-IN" sz="150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FY2020-21(US bn$)</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FY 2021-22(Us bn$)</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GROWTH(%)</a:t>
                      </a:r>
                      <a:endParaRPr lang="en-IN" sz="15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138014837"/>
                  </a:ext>
                </a:extLst>
              </a:tr>
              <a:tr h="37084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Roboto" panose="02000000000000000000" pitchFamily="2" charset="0"/>
                          <a:ea typeface="Roboto" panose="02000000000000000000" pitchFamily="2" charset="0"/>
                          <a:cs typeface="Arial" panose="020B0604020202020204" pitchFamily="34" charset="0"/>
                        </a:rPr>
                        <a:t>Petroleum Crude</a:t>
                      </a:r>
                      <a:endParaRPr kumimoji="0" lang="en-GB" altLang="en-US" sz="15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txBody>
                  <a:tcPr marL="91438" marR="91438" marT="45690" marB="45690" anchor="b" horzOverflow="overflow"/>
                </a:tc>
                <a:tc>
                  <a:txBody>
                    <a:bodyPr/>
                    <a:lstStyle/>
                    <a:p>
                      <a:r>
                        <a:rPr lang="en-IN" sz="1500">
                          <a:latin typeface="Roboto" panose="02000000000000000000" pitchFamily="2" charset="0"/>
                          <a:ea typeface="Roboto" panose="02000000000000000000" pitchFamily="2" charset="0"/>
                        </a:rPr>
                        <a:t>72.1</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131</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80</a:t>
                      </a:r>
                      <a:endParaRPr lang="en-IN" sz="15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005509772"/>
                  </a:ext>
                </a:extLst>
              </a:tr>
              <a:tr h="37084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Roboto" panose="02000000000000000000" pitchFamily="2" charset="0"/>
                          <a:ea typeface="Roboto" panose="02000000000000000000" pitchFamily="2" charset="0"/>
                          <a:cs typeface="Arial" panose="020B0604020202020204" pitchFamily="34" charset="0"/>
                        </a:rPr>
                        <a:t>Gold</a:t>
                      </a:r>
                      <a:endParaRPr kumimoji="0" lang="en-GB" altLang="en-US" sz="15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txBody>
                  <a:tcPr marL="91438" marR="91438" marT="45690" marB="45690" anchor="b" horzOverflow="overflow"/>
                </a:tc>
                <a:tc>
                  <a:txBody>
                    <a:bodyPr/>
                    <a:lstStyle/>
                    <a:p>
                      <a:r>
                        <a:rPr lang="en-IN" sz="1500">
                          <a:latin typeface="Roboto" panose="02000000000000000000" pitchFamily="2" charset="0"/>
                          <a:ea typeface="Roboto" panose="02000000000000000000" pitchFamily="2" charset="0"/>
                        </a:rPr>
                        <a:t>16.49</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41</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148</a:t>
                      </a:r>
                      <a:endParaRPr lang="en-IN" sz="15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580475648"/>
                  </a:ext>
                </a:extLst>
              </a:tr>
              <a:tr h="37084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Roboto" panose="02000000000000000000" pitchFamily="2" charset="0"/>
                          <a:ea typeface="Roboto" panose="02000000000000000000" pitchFamily="2" charset="0"/>
                          <a:cs typeface="Arial" panose="020B0604020202020204" pitchFamily="34" charset="0"/>
                        </a:rPr>
                        <a:t>Electronic machinery </a:t>
                      </a:r>
                      <a:endParaRPr kumimoji="0" lang="en-GB" altLang="en-US" sz="15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txBody>
                  <a:tcPr marL="91438" marR="91438" marT="45690" marB="45690" anchor="b" horzOverflow="overflow"/>
                </a:tc>
                <a:tc>
                  <a:txBody>
                    <a:bodyPr/>
                    <a:lstStyle/>
                    <a:p>
                      <a:r>
                        <a:rPr lang="en-IN" sz="1500">
                          <a:latin typeface="Roboto" panose="02000000000000000000" pitchFamily="2" charset="0"/>
                          <a:ea typeface="Roboto" panose="02000000000000000000" pitchFamily="2" charset="0"/>
                        </a:rPr>
                        <a:t>46.6</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52</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11.5</a:t>
                      </a:r>
                      <a:endParaRPr lang="en-IN" sz="15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77621240"/>
                  </a:ext>
                </a:extLst>
              </a:tr>
              <a:tr h="37084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Roboto" panose="02000000000000000000" pitchFamily="2" charset="0"/>
                          <a:ea typeface="Roboto" panose="02000000000000000000" pitchFamily="2" charset="0"/>
                          <a:cs typeface="Arial" panose="020B0604020202020204" pitchFamily="34" charset="0"/>
                        </a:rPr>
                        <a:t>Precious metal</a:t>
                      </a:r>
                      <a:endParaRPr kumimoji="0" lang="en-GB" altLang="en-US" sz="15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txBody>
                  <a:tcPr marL="91438" marR="91438" marT="45690" marB="45690" anchor="b" horzOverflow="overflow"/>
                </a:tc>
                <a:tc>
                  <a:txBody>
                    <a:bodyPr/>
                    <a:lstStyle/>
                    <a:p>
                      <a:r>
                        <a:rPr lang="en-IN" sz="1500">
                          <a:latin typeface="Roboto" panose="02000000000000000000" pitchFamily="2" charset="0"/>
                          <a:ea typeface="Roboto" panose="02000000000000000000" pitchFamily="2" charset="0"/>
                        </a:rPr>
                        <a:t>55.1</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59</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7</a:t>
                      </a:r>
                      <a:endParaRPr lang="en-IN" sz="15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809133627"/>
                  </a:ext>
                </a:extLst>
              </a:tr>
              <a:tr h="37084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Roboto" panose="02000000000000000000" pitchFamily="2" charset="0"/>
                          <a:ea typeface="Roboto" panose="02000000000000000000" pitchFamily="2" charset="0"/>
                          <a:cs typeface="Arial" panose="020B0604020202020204" pitchFamily="34" charset="0"/>
                        </a:rPr>
                        <a:t>Coke, Coal &amp; Briquettes</a:t>
                      </a:r>
                      <a:endParaRPr kumimoji="0" lang="en-GB" altLang="en-US" sz="15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txBody>
                  <a:tcPr marL="91438" marR="91438" marT="45690" marB="45690" anchor="b" horzOverflow="overflow"/>
                </a:tc>
                <a:tc>
                  <a:txBody>
                    <a:bodyPr/>
                    <a:lstStyle/>
                    <a:p>
                      <a:r>
                        <a:rPr lang="en-IN" sz="1500">
                          <a:latin typeface="Roboto" panose="02000000000000000000" pitchFamily="2" charset="0"/>
                          <a:ea typeface="Roboto" panose="02000000000000000000" pitchFamily="2" charset="0"/>
                        </a:rPr>
                        <a:t>20.5</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24</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17</a:t>
                      </a:r>
                      <a:endParaRPr lang="en-IN" sz="15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933606468"/>
                  </a:ext>
                </a:extLst>
              </a:tr>
              <a:tr h="37084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Roboto" panose="02000000000000000000" pitchFamily="2" charset="0"/>
                          <a:ea typeface="Roboto" panose="02000000000000000000" pitchFamily="2" charset="0"/>
                          <a:cs typeface="Arial" panose="020B0604020202020204" pitchFamily="34" charset="0"/>
                        </a:rPr>
                        <a:t>Others</a:t>
                      </a:r>
                      <a:endParaRPr kumimoji="0" lang="en-GB" altLang="en-US" sz="15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txBody>
                  <a:tcPr marL="91438" marR="91438" marT="45690" marB="45690" anchor="b" horzOverflow="overflow"/>
                </a:tc>
                <a:tc>
                  <a:txBody>
                    <a:bodyPr/>
                    <a:lstStyle/>
                    <a:p>
                      <a:r>
                        <a:rPr lang="en-IN" sz="1500">
                          <a:latin typeface="Roboto" panose="02000000000000000000" pitchFamily="2" charset="0"/>
                          <a:ea typeface="Roboto" panose="02000000000000000000" pitchFamily="2" charset="0"/>
                        </a:rPr>
                        <a:t>182.1</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265</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45</a:t>
                      </a:r>
                      <a:endParaRPr lang="en-IN" sz="15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512097578"/>
                  </a:ext>
                </a:extLst>
              </a:tr>
              <a:tr h="370840">
                <a:tc>
                  <a:txBody>
                    <a:bodyPr/>
                    <a:lstStyle>
                      <a:lvl1pPr eaLnBrk="0" hangingPunct="0">
                        <a:defRPr sz="1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1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1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1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1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en-GB" altLang="en-US" sz="1500" b="0" i="0" u="none" strike="noStrike" cap="none" normalizeH="0" baseline="0">
                          <a:ln>
                            <a:noFill/>
                          </a:ln>
                          <a:solidFill>
                            <a:srgbClr val="000000"/>
                          </a:solidFill>
                          <a:effectLst/>
                          <a:latin typeface="Roboto" panose="02000000000000000000" pitchFamily="2" charset="0"/>
                          <a:ea typeface="Roboto" panose="02000000000000000000" pitchFamily="2" charset="0"/>
                          <a:cs typeface="Arial" panose="020B0604020202020204" pitchFamily="34" charset="0"/>
                        </a:rPr>
                        <a:t>Total Imports</a:t>
                      </a:r>
                      <a:endParaRPr kumimoji="0" lang="en-GB" altLang="en-US" sz="1500" b="0" i="0" u="none" strike="noStrike" cap="none" normalizeH="0" baseline="0" dirty="0">
                        <a:ln>
                          <a:noFill/>
                        </a:ln>
                        <a:solidFill>
                          <a:srgbClr val="000000"/>
                        </a:solidFill>
                        <a:effectLst/>
                        <a:latin typeface="Roboto" panose="02000000000000000000" pitchFamily="2" charset="0"/>
                        <a:ea typeface="Roboto" panose="02000000000000000000" pitchFamily="2" charset="0"/>
                      </a:endParaRPr>
                    </a:p>
                  </a:txBody>
                  <a:tcPr marL="91438" marR="91438" marT="45690" marB="45690" anchor="b" horzOverflow="overflow"/>
                </a:tc>
                <a:tc>
                  <a:txBody>
                    <a:bodyPr/>
                    <a:lstStyle/>
                    <a:p>
                      <a:r>
                        <a:rPr lang="en-IN" sz="1500">
                          <a:latin typeface="Roboto" panose="02000000000000000000" pitchFamily="2" charset="0"/>
                          <a:ea typeface="Roboto" panose="02000000000000000000" pitchFamily="2" charset="0"/>
                        </a:rPr>
                        <a:t>393</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572</a:t>
                      </a:r>
                      <a:endParaRPr lang="en-IN" sz="1500" dirty="0">
                        <a:latin typeface="Roboto" panose="02000000000000000000" pitchFamily="2" charset="0"/>
                        <a:ea typeface="Roboto" panose="02000000000000000000" pitchFamily="2" charset="0"/>
                      </a:endParaRPr>
                    </a:p>
                  </a:txBody>
                  <a:tcPr/>
                </a:tc>
                <a:tc>
                  <a:txBody>
                    <a:bodyPr/>
                    <a:lstStyle/>
                    <a:p>
                      <a:r>
                        <a:rPr lang="en-IN" sz="1500">
                          <a:latin typeface="Roboto" panose="02000000000000000000" pitchFamily="2" charset="0"/>
                          <a:ea typeface="Roboto" panose="02000000000000000000" pitchFamily="2" charset="0"/>
                        </a:rPr>
                        <a:t>45</a:t>
                      </a:r>
                      <a:endParaRPr lang="en-IN" sz="15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918292918"/>
                  </a:ext>
                </a:extLst>
              </a:tr>
            </a:tbl>
          </a:graphicData>
        </a:graphic>
      </p:graphicFrame>
      <p:sp>
        <p:nvSpPr>
          <p:cNvPr id="5" name="TextBox 4">
            <a:extLst>
              <a:ext uri="{FF2B5EF4-FFF2-40B4-BE49-F238E27FC236}">
                <a16:creationId xmlns:a16="http://schemas.microsoft.com/office/drawing/2014/main" id="{A6A98E4C-465C-4F9F-B8B6-F0E9B4DA23AD}"/>
              </a:ext>
            </a:extLst>
          </p:cNvPr>
          <p:cNvSpPr txBox="1"/>
          <p:nvPr/>
        </p:nvSpPr>
        <p:spPr>
          <a:xfrm>
            <a:off x="462987" y="5150734"/>
            <a:ext cx="11007524"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Roboto" panose="02000000000000000000" pitchFamily="2" charset="0"/>
                <a:ea typeface="Roboto" panose="02000000000000000000" pitchFamily="2" charset="0"/>
              </a:rPr>
              <a:t>Expect Merchandise imports to grow 45% from 393bn$ in FY21 to 572bn$ in FY22.</a:t>
            </a:r>
          </a:p>
          <a:p>
            <a:pPr marL="285750" indent="-285750">
              <a:buFont typeface="Arial" panose="020B0604020202020204" pitchFamily="34" charset="0"/>
              <a:buChar char="•"/>
            </a:pPr>
            <a:r>
              <a:rPr lang="en-IN" dirty="0">
                <a:latin typeface="Roboto" panose="02000000000000000000" pitchFamily="2" charset="0"/>
                <a:ea typeface="Roboto" panose="02000000000000000000" pitchFamily="2" charset="0"/>
              </a:rPr>
              <a:t>ICEA requests the government to reduce import tariffs.</a:t>
            </a:r>
          </a:p>
        </p:txBody>
      </p:sp>
      <p:cxnSp>
        <p:nvCxnSpPr>
          <p:cNvPr id="8" name="Straight Connector 7">
            <a:extLst>
              <a:ext uri="{FF2B5EF4-FFF2-40B4-BE49-F238E27FC236}">
                <a16:creationId xmlns:a16="http://schemas.microsoft.com/office/drawing/2014/main" id="{4B6A1CA9-C37F-413E-BC68-59F60991AE8B}"/>
              </a:ext>
            </a:extLst>
          </p:cNvPr>
          <p:cNvCxnSpPr>
            <a:cxnSpLocks/>
          </p:cNvCxnSpPr>
          <p:nvPr/>
        </p:nvCxnSpPr>
        <p:spPr>
          <a:xfrm>
            <a:off x="0" y="949124"/>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845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3E8888-EB77-40B0-961F-9A6149E840B6}"/>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a:solidFill>
                  <a:srgbClr val="FFFFFF"/>
                </a:solidFill>
                <a:latin typeface="+mj-lt"/>
                <a:ea typeface="+mj-ea"/>
                <a:cs typeface="+mj-cs"/>
              </a:rPr>
              <a:t>INVISIBLES</a:t>
            </a:r>
          </a:p>
        </p:txBody>
      </p:sp>
      <p:sp>
        <p:nvSpPr>
          <p:cNvPr id="22" name="Rectangle 2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Eye">
            <a:extLst>
              <a:ext uri="{FF2B5EF4-FFF2-40B4-BE49-F238E27FC236}">
                <a16:creationId xmlns:a16="http://schemas.microsoft.com/office/drawing/2014/main" id="{EBDA1CC4-7D9D-4F0B-8671-8CF226F70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781271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14B701-5C97-464B-8CD8-44DAE3A09204}"/>
              </a:ext>
            </a:extLst>
          </p:cNvPr>
          <p:cNvSpPr>
            <a:spLocks noGrp="1"/>
          </p:cNvSpPr>
          <p:nvPr>
            <p:ph type="title"/>
          </p:nvPr>
        </p:nvSpPr>
        <p:spPr>
          <a:xfrm>
            <a:off x="524741" y="620392"/>
            <a:ext cx="3808268" cy="5504688"/>
          </a:xfrm>
        </p:spPr>
        <p:txBody>
          <a:bodyPr>
            <a:normAutofit/>
          </a:bodyPr>
          <a:lstStyle/>
          <a:p>
            <a:r>
              <a:rPr lang="en-IN" sz="6000" dirty="0">
                <a:solidFill>
                  <a:schemeClr val="bg1"/>
                </a:solidFill>
              </a:rPr>
              <a:t>WHAT IS CURRENT ACCOUNT BALANCE?	</a:t>
            </a:r>
          </a:p>
        </p:txBody>
      </p:sp>
      <p:graphicFrame>
        <p:nvGraphicFramePr>
          <p:cNvPr id="5" name="Content Placeholder 2">
            <a:extLst>
              <a:ext uri="{FF2B5EF4-FFF2-40B4-BE49-F238E27FC236}">
                <a16:creationId xmlns:a16="http://schemas.microsoft.com/office/drawing/2014/main" id="{30434DB1-E5E9-44C9-82DB-52CF868683D6}"/>
              </a:ext>
            </a:extLst>
          </p:cNvPr>
          <p:cNvGraphicFramePr>
            <a:graphicFrameLocks noGrp="1"/>
          </p:cNvGraphicFramePr>
          <p:nvPr>
            <p:ph idx="1"/>
            <p:extLst>
              <p:ext uri="{D42A27DB-BD31-4B8C-83A1-F6EECF244321}">
                <p14:modId xmlns:p14="http://schemas.microsoft.com/office/powerpoint/2010/main" val="179096221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645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86A8-6E30-4497-84FC-6560388C27B6}"/>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kern="1200" dirty="0">
                <a:solidFill>
                  <a:schemeClr val="tx1"/>
                </a:solidFill>
                <a:latin typeface="+mj-lt"/>
                <a:ea typeface="+mj-ea"/>
                <a:cs typeface="+mj-cs"/>
              </a:rPr>
              <a:t>SERVICES TREND</a:t>
            </a:r>
          </a:p>
        </p:txBody>
      </p:sp>
      <p:graphicFrame>
        <p:nvGraphicFramePr>
          <p:cNvPr id="12" name="Content Placeholder 11">
            <a:extLst>
              <a:ext uri="{FF2B5EF4-FFF2-40B4-BE49-F238E27FC236}">
                <a16:creationId xmlns:a16="http://schemas.microsoft.com/office/drawing/2014/main" id="{2CF175A8-8CC4-4079-BC12-A265A1C60ED9}"/>
              </a:ext>
            </a:extLst>
          </p:cNvPr>
          <p:cNvGraphicFramePr>
            <a:graphicFrameLocks noGrp="1"/>
          </p:cNvGraphicFramePr>
          <p:nvPr>
            <p:ph sz="half" idx="1"/>
            <p:extLst>
              <p:ext uri="{D42A27DB-BD31-4B8C-83A1-F6EECF244321}">
                <p14:modId xmlns:p14="http://schemas.microsoft.com/office/powerpoint/2010/main" val="3718204336"/>
              </p:ext>
            </p:extLst>
          </p:nvPr>
        </p:nvGraphicFramePr>
        <p:xfrm>
          <a:off x="254643" y="1446834"/>
          <a:ext cx="6882757" cy="52664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ontent Placeholder 20">
            <a:extLst>
              <a:ext uri="{FF2B5EF4-FFF2-40B4-BE49-F238E27FC236}">
                <a16:creationId xmlns:a16="http://schemas.microsoft.com/office/drawing/2014/main" id="{295079AA-22BF-4B68-957C-641B56635ACD}"/>
              </a:ext>
            </a:extLst>
          </p:cNvPr>
          <p:cNvGraphicFramePr>
            <a:graphicFrameLocks noGrp="1"/>
          </p:cNvGraphicFramePr>
          <p:nvPr>
            <p:ph sz="half" idx="2"/>
            <p:extLst>
              <p:ext uri="{D42A27DB-BD31-4B8C-83A1-F6EECF244321}">
                <p14:modId xmlns:p14="http://schemas.microsoft.com/office/powerpoint/2010/main" val="1575688076"/>
              </p:ext>
            </p:extLst>
          </p:nvPr>
        </p:nvGraphicFramePr>
        <p:xfrm>
          <a:off x="7207250" y="1825625"/>
          <a:ext cx="4144963"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539637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EF23-9F97-457B-953B-C38002D07C04}"/>
              </a:ext>
            </a:extLst>
          </p:cNvPr>
          <p:cNvSpPr>
            <a:spLocks noGrp="1"/>
          </p:cNvSpPr>
          <p:nvPr>
            <p:ph type="title"/>
          </p:nvPr>
        </p:nvSpPr>
        <p:spPr/>
        <p:txBody>
          <a:bodyPr>
            <a:normAutofit fontScale="90000"/>
          </a:bodyPr>
          <a:lstStyle/>
          <a:p>
            <a:pPr algn="ctr"/>
            <a:r>
              <a:rPr lang="en-US"/>
              <a:t>SERVICES TRADE KEY COMPONENTS </a:t>
            </a:r>
            <a:br>
              <a:rPr lang="en-US"/>
            </a:br>
            <a:r>
              <a:rPr lang="en-US"/>
              <a:t>FY 2020-21</a:t>
            </a:r>
            <a:br>
              <a:rPr lang="en-US"/>
            </a:br>
            <a:endParaRPr lang="en-IN" dirty="0"/>
          </a:p>
        </p:txBody>
      </p:sp>
      <p:graphicFrame>
        <p:nvGraphicFramePr>
          <p:cNvPr id="9" name="Content Placeholder 8">
            <a:extLst>
              <a:ext uri="{FF2B5EF4-FFF2-40B4-BE49-F238E27FC236}">
                <a16:creationId xmlns:a16="http://schemas.microsoft.com/office/drawing/2014/main" id="{955B8F57-2BCC-4E5B-862A-B5901224D4D6}"/>
              </a:ext>
            </a:extLst>
          </p:cNvPr>
          <p:cNvGraphicFramePr>
            <a:graphicFrameLocks noGrp="1"/>
          </p:cNvGraphicFramePr>
          <p:nvPr>
            <p:ph idx="1"/>
            <p:extLst>
              <p:ext uri="{D42A27DB-BD31-4B8C-83A1-F6EECF244321}">
                <p14:modId xmlns:p14="http://schemas.microsoft.com/office/powerpoint/2010/main" val="503832963"/>
              </p:ext>
            </p:extLst>
          </p:nvPr>
        </p:nvGraphicFramePr>
        <p:xfrm>
          <a:off x="838200" y="1513108"/>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A31624F1-2B53-4490-A601-BE0DFEE74E34}"/>
              </a:ext>
            </a:extLst>
          </p:cNvPr>
          <p:cNvSpPr txBox="1"/>
          <p:nvPr/>
        </p:nvSpPr>
        <p:spPr>
          <a:xfrm>
            <a:off x="1469984" y="6053559"/>
            <a:ext cx="8889357" cy="830997"/>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rPr>
              <a:t>*Other business services include research &amp; development services, professional &amp; management consulting services and technical &amp; trade related services. </a:t>
            </a:r>
          </a:p>
          <a:p>
            <a:pPr algn="just"/>
            <a:r>
              <a:rPr lang="en-US" sz="1200" dirty="0">
                <a:latin typeface="Roboto" panose="02000000000000000000" pitchFamily="2" charset="0"/>
                <a:ea typeface="Roboto" panose="02000000000000000000" pitchFamily="2" charset="0"/>
              </a:rPr>
              <a:t>*Other services include personal, cultural &amp; recreational services, government goods &amp; services, charges for using intellectual property, maintenance &amp; repair services and manufacturing services.</a:t>
            </a:r>
            <a:endParaRPr lang="en-IN"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94258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3A039-20B2-4107-90A8-40C9D3223308}"/>
              </a:ext>
            </a:extLst>
          </p:cNvPr>
          <p:cNvSpPr>
            <a:spLocks noGrp="1"/>
          </p:cNvSpPr>
          <p:nvPr>
            <p:ph type="title"/>
          </p:nvPr>
        </p:nvSpPr>
        <p:spPr>
          <a:xfrm>
            <a:off x="871442" y="685800"/>
            <a:ext cx="4353116" cy="1474666"/>
          </a:xfrm>
        </p:spPr>
        <p:txBody>
          <a:bodyPr vert="horz" lIns="91440" tIns="45720" rIns="91440" bIns="45720" rtlCol="0" anchor="b">
            <a:normAutofit/>
          </a:bodyPr>
          <a:lstStyle/>
          <a:p>
            <a:pPr algn="ctr"/>
            <a:r>
              <a:rPr lang="en-US" kern="1200">
                <a:solidFill>
                  <a:srgbClr val="595959"/>
                </a:solidFill>
                <a:latin typeface="+mj-lt"/>
                <a:ea typeface="+mj-ea"/>
                <a:cs typeface="+mj-cs"/>
              </a:rPr>
              <a:t>SOFTWARE</a:t>
            </a:r>
          </a:p>
        </p:txBody>
      </p:sp>
      <p:sp>
        <p:nvSpPr>
          <p:cNvPr id="4" name="Text Placeholder 3">
            <a:extLst>
              <a:ext uri="{FF2B5EF4-FFF2-40B4-BE49-F238E27FC236}">
                <a16:creationId xmlns:a16="http://schemas.microsoft.com/office/drawing/2014/main" id="{41CD31B6-5501-4AD9-989C-3A7B96AAB820}"/>
              </a:ext>
            </a:extLst>
          </p:cNvPr>
          <p:cNvSpPr>
            <a:spLocks noGrp="1"/>
          </p:cNvSpPr>
          <p:nvPr>
            <p:ph type="body" sz="half" idx="2"/>
          </p:nvPr>
        </p:nvSpPr>
        <p:spPr>
          <a:xfrm>
            <a:off x="871442" y="2447337"/>
            <a:ext cx="4353116" cy="3770434"/>
          </a:xfrm>
        </p:spPr>
        <p:txBody>
          <a:bodyPr vert="horz" lIns="91440" tIns="45720" rIns="91440" bIns="45720" rtlCol="0" anchor="t">
            <a:normAutofit/>
          </a:bodyPr>
          <a:lstStyle/>
          <a:p>
            <a:pPr marL="285750" indent="-228600">
              <a:buFont typeface="Arial" panose="020B0604020202020204" pitchFamily="34" charset="0"/>
              <a:buChar char="•"/>
            </a:pPr>
            <a:r>
              <a:rPr lang="en-US" sz="1400" dirty="0">
                <a:solidFill>
                  <a:srgbClr val="595959"/>
                </a:solidFill>
              </a:rPr>
              <a:t>Software exports and imports grew by 7% and 20% respectively from FY20 TO FY21.</a:t>
            </a:r>
          </a:p>
          <a:p>
            <a:pPr marL="285750" indent="-228600">
              <a:buFont typeface="Arial" panose="020B0604020202020204" pitchFamily="34" charset="0"/>
              <a:buChar char="•"/>
            </a:pPr>
            <a:r>
              <a:rPr lang="en-US" sz="1400" dirty="0">
                <a:solidFill>
                  <a:srgbClr val="595959"/>
                </a:solidFill>
              </a:rPr>
              <a:t> </a:t>
            </a:r>
            <a:r>
              <a:rPr lang="en-US" sz="1400" b="0" i="0" dirty="0">
                <a:solidFill>
                  <a:srgbClr val="595959"/>
                </a:solidFill>
                <a:effectLst/>
              </a:rPr>
              <a:t>The ongoing Covid pandemic </a:t>
            </a:r>
            <a:r>
              <a:rPr lang="en-US" sz="1400" dirty="0">
                <a:solidFill>
                  <a:srgbClr val="595959"/>
                </a:solidFill>
              </a:rPr>
              <a:t>has </a:t>
            </a:r>
            <a:r>
              <a:rPr lang="en-US" sz="1400" b="0" i="0" dirty="0">
                <a:solidFill>
                  <a:srgbClr val="595959"/>
                </a:solidFill>
                <a:effectLst/>
              </a:rPr>
              <a:t> accelerated the export momentum. In the last two years, global enterprises and people at large have adopted technology like never before. Digital transformation among businesses with migration to cloud is at all time high. Similarly, app-based digital interfaces have seen widespread adoption in recent years. This has led to higher number of outsourcing contracts for Indian IT services and engineering services players.</a:t>
            </a:r>
            <a:endParaRPr lang="en-US" sz="1400" dirty="0">
              <a:solidFill>
                <a:srgbClr val="595959"/>
              </a:solidFill>
            </a:endParaRPr>
          </a:p>
          <a:p>
            <a:pPr marL="285750" indent="-228600">
              <a:buFont typeface="Arial" panose="020B0604020202020204" pitchFamily="34" charset="0"/>
              <a:buChar char="•"/>
            </a:pPr>
            <a:r>
              <a:rPr lang="en-US" sz="1400" dirty="0">
                <a:solidFill>
                  <a:srgbClr val="595959"/>
                </a:solidFill>
              </a:rPr>
              <a:t> Software receipts and payments are valued at 52bn$ and 38bn$ respectively in FY22(Q1&amp;Q2), assuming trade to be  stable, software receipts  are expected to hit 104bn$, 4% increase over FY21, while payments are expected to hit 70bn$. </a:t>
            </a:r>
          </a:p>
        </p:txBody>
      </p:sp>
      <p:graphicFrame>
        <p:nvGraphicFramePr>
          <p:cNvPr id="7" name="Table 7">
            <a:extLst>
              <a:ext uri="{FF2B5EF4-FFF2-40B4-BE49-F238E27FC236}">
                <a16:creationId xmlns:a16="http://schemas.microsoft.com/office/drawing/2014/main" id="{C11B5F71-3971-40AB-9D52-7B0683CA90E4}"/>
              </a:ext>
            </a:extLst>
          </p:cNvPr>
          <p:cNvGraphicFramePr>
            <a:graphicFrameLocks noGrp="1"/>
          </p:cNvGraphicFramePr>
          <p:nvPr>
            <p:ph idx="1"/>
            <p:extLst>
              <p:ext uri="{D42A27DB-BD31-4B8C-83A1-F6EECF244321}">
                <p14:modId xmlns:p14="http://schemas.microsoft.com/office/powerpoint/2010/main" val="3850369076"/>
              </p:ext>
            </p:extLst>
          </p:nvPr>
        </p:nvGraphicFramePr>
        <p:xfrm>
          <a:off x="6523502" y="1119566"/>
          <a:ext cx="4797056" cy="5098205"/>
        </p:xfrm>
        <a:graphic>
          <a:graphicData uri="http://schemas.openxmlformats.org/drawingml/2006/table">
            <a:tbl>
              <a:tblPr firstRow="1" bandRow="1">
                <a:noFill/>
                <a:tableStyleId>{5C22544A-7EE6-4342-B048-85BDC9FD1C3A}</a:tableStyleId>
              </a:tblPr>
              <a:tblGrid>
                <a:gridCol w="1199264">
                  <a:extLst>
                    <a:ext uri="{9D8B030D-6E8A-4147-A177-3AD203B41FA5}">
                      <a16:colId xmlns:a16="http://schemas.microsoft.com/office/drawing/2014/main" val="1654433103"/>
                    </a:ext>
                  </a:extLst>
                </a:gridCol>
                <a:gridCol w="1199264">
                  <a:extLst>
                    <a:ext uri="{9D8B030D-6E8A-4147-A177-3AD203B41FA5}">
                      <a16:colId xmlns:a16="http://schemas.microsoft.com/office/drawing/2014/main" val="3875664473"/>
                    </a:ext>
                  </a:extLst>
                </a:gridCol>
                <a:gridCol w="1199264">
                  <a:extLst>
                    <a:ext uri="{9D8B030D-6E8A-4147-A177-3AD203B41FA5}">
                      <a16:colId xmlns:a16="http://schemas.microsoft.com/office/drawing/2014/main" val="381598688"/>
                    </a:ext>
                  </a:extLst>
                </a:gridCol>
                <a:gridCol w="1199264">
                  <a:extLst>
                    <a:ext uri="{9D8B030D-6E8A-4147-A177-3AD203B41FA5}">
                      <a16:colId xmlns:a16="http://schemas.microsoft.com/office/drawing/2014/main" val="52961218"/>
                    </a:ext>
                  </a:extLst>
                </a:gridCol>
              </a:tblGrid>
              <a:tr h="492735">
                <a:tc>
                  <a:txBody>
                    <a:bodyPr/>
                    <a:lstStyle/>
                    <a:p>
                      <a:endParaRPr lang="en-IN" sz="1400" b="0" cap="none" spc="0" dirty="0">
                        <a:solidFill>
                          <a:schemeClr val="tx1"/>
                        </a:solidFill>
                        <a:latin typeface="+mn-lt"/>
                        <a:ea typeface="Roboto" panose="02000000000000000000" pitchFamily="2" charset="0"/>
                      </a:endParaRPr>
                    </a:p>
                  </a:txBody>
                  <a:tcPr marL="0" marR="71067" marT="14213" marB="71067" anchor="b">
                    <a:lnL w="12700" cmpd="sng">
                      <a:noFill/>
                    </a:lnL>
                    <a:lnR w="12700" cmpd="sng">
                      <a:noFill/>
                    </a:lnR>
                    <a:lnT w="9525" cap="flat" cmpd="sng" algn="ctr">
                      <a:noFill/>
                      <a:prstDash val="solid"/>
                    </a:lnT>
                    <a:lnB w="38100" cmpd="sng">
                      <a:noFill/>
                    </a:lnB>
                    <a:noFill/>
                  </a:tcPr>
                </a:tc>
                <a:tc>
                  <a:txBody>
                    <a:bodyPr/>
                    <a:lstStyle/>
                    <a:p>
                      <a:r>
                        <a:rPr lang="en-IN" sz="1400" b="0" cap="none" spc="0">
                          <a:solidFill>
                            <a:schemeClr val="tx1"/>
                          </a:solidFill>
                          <a:latin typeface="+mn-lt"/>
                          <a:ea typeface="Roboto" panose="02000000000000000000" pitchFamily="2" charset="0"/>
                        </a:rPr>
                        <a:t>RECIEPTS</a:t>
                      </a:r>
                    </a:p>
                    <a:p>
                      <a:r>
                        <a:rPr lang="en-IN" sz="1400" b="0" cap="none" spc="0">
                          <a:solidFill>
                            <a:schemeClr val="tx1"/>
                          </a:solidFill>
                          <a:latin typeface="+mn-lt"/>
                          <a:ea typeface="Roboto" panose="02000000000000000000" pitchFamily="2" charset="0"/>
                        </a:rPr>
                        <a:t>(US MN$)</a:t>
                      </a:r>
                    </a:p>
                  </a:txBody>
                  <a:tcPr marL="0" marR="71067" marT="14213" marB="71067" anchor="b">
                    <a:lnL w="12700" cmpd="sng">
                      <a:noFill/>
                    </a:lnL>
                    <a:lnR w="12700" cmpd="sng">
                      <a:noFill/>
                    </a:lnR>
                    <a:lnT w="9525" cap="flat" cmpd="sng" algn="ctr">
                      <a:noFill/>
                      <a:prstDash val="solid"/>
                    </a:lnT>
                    <a:lnB w="38100" cmpd="sng">
                      <a:noFill/>
                    </a:lnB>
                    <a:noFill/>
                  </a:tcPr>
                </a:tc>
                <a:tc>
                  <a:txBody>
                    <a:bodyPr/>
                    <a:lstStyle/>
                    <a:p>
                      <a:r>
                        <a:rPr lang="en-IN" sz="1400" b="0" cap="none" spc="0">
                          <a:solidFill>
                            <a:schemeClr val="tx1"/>
                          </a:solidFill>
                          <a:latin typeface="+mn-lt"/>
                          <a:ea typeface="Roboto" panose="02000000000000000000" pitchFamily="2" charset="0"/>
                        </a:rPr>
                        <a:t>PAYMENTS</a:t>
                      </a:r>
                    </a:p>
                    <a:p>
                      <a:r>
                        <a:rPr lang="en-IN" sz="1400" b="0" cap="none" spc="0">
                          <a:solidFill>
                            <a:schemeClr val="tx1"/>
                          </a:solidFill>
                          <a:latin typeface="+mn-lt"/>
                          <a:ea typeface="Roboto" panose="02000000000000000000" pitchFamily="2" charset="0"/>
                        </a:rPr>
                        <a:t>(US MN$)</a:t>
                      </a:r>
                    </a:p>
                  </a:txBody>
                  <a:tcPr marL="0" marR="71067" marT="14213" marB="71067" anchor="b">
                    <a:lnL w="12700" cmpd="sng">
                      <a:noFill/>
                    </a:lnL>
                    <a:lnR w="12700" cmpd="sng">
                      <a:noFill/>
                    </a:lnR>
                    <a:lnT w="9525" cap="flat" cmpd="sng" algn="ctr">
                      <a:noFill/>
                      <a:prstDash val="solid"/>
                    </a:lnT>
                    <a:lnB w="38100" cmpd="sng">
                      <a:noFill/>
                    </a:lnB>
                    <a:noFill/>
                  </a:tcPr>
                </a:tc>
                <a:tc>
                  <a:txBody>
                    <a:bodyPr/>
                    <a:lstStyle/>
                    <a:p>
                      <a:r>
                        <a:rPr lang="en-IN" sz="1400" b="0" cap="none" spc="0">
                          <a:solidFill>
                            <a:schemeClr val="tx1"/>
                          </a:solidFill>
                          <a:latin typeface="+mn-lt"/>
                          <a:ea typeface="Roboto" panose="02000000000000000000" pitchFamily="2" charset="0"/>
                        </a:rPr>
                        <a:t>NET</a:t>
                      </a:r>
                    </a:p>
                    <a:p>
                      <a:r>
                        <a:rPr lang="en-IN" sz="1400" b="0" cap="none" spc="0">
                          <a:solidFill>
                            <a:schemeClr val="tx1"/>
                          </a:solidFill>
                          <a:latin typeface="+mn-lt"/>
                          <a:ea typeface="Roboto" panose="02000000000000000000" pitchFamily="2" charset="0"/>
                        </a:rPr>
                        <a:t>(USMN$)</a:t>
                      </a:r>
                    </a:p>
                  </a:txBody>
                  <a:tcPr marL="0" marR="71067" marT="14213" marB="71067"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056965124"/>
                  </a:ext>
                </a:extLst>
              </a:tr>
              <a:tr h="262950">
                <a:tc>
                  <a:txBody>
                    <a:bodyPr/>
                    <a:lstStyle/>
                    <a:p>
                      <a:r>
                        <a:rPr lang="en-IN" sz="1400" cap="none" spc="0">
                          <a:solidFill>
                            <a:schemeClr val="tx1"/>
                          </a:solidFill>
                          <a:latin typeface="+mn-lt"/>
                          <a:ea typeface="Roboto" panose="02000000000000000000" pitchFamily="2" charset="0"/>
                        </a:rPr>
                        <a:t>Q1 FY 2018-19</a:t>
                      </a:r>
                    </a:p>
                  </a:txBody>
                  <a:tcPr marL="0" marR="71067" marT="21320" marB="71067">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20,121</a:t>
                      </a:r>
                    </a:p>
                  </a:txBody>
                  <a:tcPr marL="0" marR="71067" marT="21320" marB="71067">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1,516</a:t>
                      </a:r>
                    </a:p>
                  </a:txBody>
                  <a:tcPr marL="0" marR="71067" marT="21320" marB="71067">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18,605</a:t>
                      </a:r>
                    </a:p>
                  </a:txBody>
                  <a:tcPr marL="0" marR="71067" marT="21320" marB="71067">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2389360448"/>
                  </a:ext>
                </a:extLst>
              </a:tr>
              <a:tr h="262950">
                <a:tc>
                  <a:txBody>
                    <a:bodyPr/>
                    <a:lstStyle/>
                    <a:p>
                      <a:r>
                        <a:rPr lang="en-IN" sz="1400" cap="none" spc="0">
                          <a:solidFill>
                            <a:schemeClr val="tx1"/>
                          </a:solidFill>
                          <a:latin typeface="+mn-lt"/>
                          <a:ea typeface="Roboto" panose="02000000000000000000" pitchFamily="2" charset="0"/>
                        </a:rPr>
                        <a:t>Q2 FY 2018-19</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20,757</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1,472</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19,286</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13726296"/>
                  </a:ext>
                </a:extLst>
              </a:tr>
              <a:tr h="262950">
                <a:tc>
                  <a:txBody>
                    <a:bodyPr/>
                    <a:lstStyle/>
                    <a:p>
                      <a:r>
                        <a:rPr lang="en-IN" sz="1400" cap="none" spc="0" dirty="0">
                          <a:solidFill>
                            <a:schemeClr val="tx1"/>
                          </a:solidFill>
                          <a:latin typeface="+mn-lt"/>
                          <a:ea typeface="Roboto" panose="02000000000000000000" pitchFamily="2" charset="0"/>
                        </a:rPr>
                        <a:t>Q3 FY 2018-19</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21,148</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1,254</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19,895</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852289534"/>
                  </a:ext>
                </a:extLst>
              </a:tr>
              <a:tr h="262950">
                <a:tc>
                  <a:txBody>
                    <a:bodyPr/>
                    <a:lstStyle/>
                    <a:p>
                      <a:r>
                        <a:rPr lang="en-IN" sz="1400" cap="none" spc="0">
                          <a:solidFill>
                            <a:schemeClr val="tx1"/>
                          </a:solidFill>
                          <a:latin typeface="+mn-lt"/>
                          <a:ea typeface="Roboto" panose="02000000000000000000" pitchFamily="2" charset="0"/>
                        </a:rPr>
                        <a:t>Q4 FY 2018-19</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21,439</a:t>
                      </a:r>
                      <a:endParaRPr lang="en-IN" sz="1400" cap="none" spc="0" dirty="0">
                        <a:solidFill>
                          <a:schemeClr val="tx1"/>
                        </a:solidFill>
                        <a:latin typeface="+mn-lt"/>
                        <a:ea typeface="Roboto" panose="02000000000000000000" pitchFamily="2" charset="0"/>
                      </a:endParaRP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1,571</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19,868</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339914530"/>
                  </a:ext>
                </a:extLst>
              </a:tr>
              <a:tr h="262950">
                <a:tc>
                  <a:txBody>
                    <a:bodyPr/>
                    <a:lstStyle/>
                    <a:p>
                      <a:r>
                        <a:rPr lang="en-IN" sz="1400" b="1" cap="none" spc="0">
                          <a:solidFill>
                            <a:schemeClr val="tx1"/>
                          </a:solidFill>
                          <a:latin typeface="+mn-lt"/>
                          <a:ea typeface="Roboto" panose="02000000000000000000" pitchFamily="2" charset="0"/>
                        </a:rPr>
                        <a:t>    FY 2018-19</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b="1" cap="none" spc="0">
                          <a:solidFill>
                            <a:schemeClr val="tx1"/>
                          </a:solidFill>
                          <a:latin typeface="+mn-lt"/>
                          <a:ea typeface="Roboto" panose="02000000000000000000" pitchFamily="2" charset="0"/>
                        </a:rPr>
                        <a:t>83,466</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b="1" cap="none" spc="0">
                          <a:solidFill>
                            <a:schemeClr val="tx1"/>
                          </a:solidFill>
                          <a:latin typeface="+mn-lt"/>
                          <a:ea typeface="Roboto" panose="02000000000000000000" pitchFamily="2" charset="0"/>
                        </a:rPr>
                        <a:t>5,812</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b="1" cap="none" spc="0">
                          <a:solidFill>
                            <a:schemeClr val="tx1"/>
                          </a:solidFill>
                          <a:latin typeface="+mn-lt"/>
                          <a:ea typeface="Roboto" panose="02000000000000000000" pitchFamily="2" charset="0"/>
                        </a:rPr>
                        <a:t>77,654</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2565124475"/>
                  </a:ext>
                </a:extLst>
              </a:tr>
              <a:tr h="262950">
                <a:tc>
                  <a:txBody>
                    <a:bodyPr/>
                    <a:lstStyle/>
                    <a:p>
                      <a:r>
                        <a:rPr lang="en-IN" sz="1400" cap="none" spc="0">
                          <a:solidFill>
                            <a:schemeClr val="tx1"/>
                          </a:solidFill>
                          <a:latin typeface="+mn-lt"/>
                          <a:ea typeface="Roboto" panose="02000000000000000000" pitchFamily="2" charset="0"/>
                        </a:rPr>
                        <a:t>Q1 FY 2019-20</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22,811</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1,812</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20,998</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048859832"/>
                  </a:ext>
                </a:extLst>
              </a:tr>
              <a:tr h="262950">
                <a:tc>
                  <a:txBody>
                    <a:bodyPr/>
                    <a:lstStyle/>
                    <a:p>
                      <a:r>
                        <a:rPr lang="en-IN" sz="1400" cap="none" spc="0">
                          <a:solidFill>
                            <a:schemeClr val="tx1"/>
                          </a:solidFill>
                          <a:latin typeface="+mn-lt"/>
                          <a:ea typeface="Roboto" panose="02000000000000000000" pitchFamily="2" charset="0"/>
                        </a:rPr>
                        <a:t>Q2 FY 2019-20</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23,247</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2,182</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21,064</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4051872551"/>
                  </a:ext>
                </a:extLst>
              </a:tr>
              <a:tr h="262950">
                <a:tc>
                  <a:txBody>
                    <a:bodyPr/>
                    <a:lstStyle/>
                    <a:p>
                      <a:r>
                        <a:rPr lang="en-IN" sz="1400" cap="none" spc="0">
                          <a:solidFill>
                            <a:schemeClr val="tx1"/>
                          </a:solidFill>
                          <a:latin typeface="+mn-lt"/>
                          <a:ea typeface="Roboto" panose="02000000000000000000" pitchFamily="2" charset="0"/>
                        </a:rPr>
                        <a:t>Q3 FY 2019-20</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23,760</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2,305</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21,455</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711052601"/>
                  </a:ext>
                </a:extLst>
              </a:tr>
              <a:tr h="262950">
                <a:tc>
                  <a:txBody>
                    <a:bodyPr/>
                    <a:lstStyle/>
                    <a:p>
                      <a:r>
                        <a:rPr lang="en-IN" sz="1400" cap="none" spc="0">
                          <a:solidFill>
                            <a:schemeClr val="tx1"/>
                          </a:solidFill>
                          <a:latin typeface="+mn-lt"/>
                          <a:ea typeface="Roboto" panose="02000000000000000000" pitchFamily="2" charset="0"/>
                        </a:rPr>
                        <a:t>Q4 FY 2019-20</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23,285</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2,159</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21,125</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843006124"/>
                  </a:ext>
                </a:extLst>
              </a:tr>
              <a:tr h="262950">
                <a:tc>
                  <a:txBody>
                    <a:bodyPr/>
                    <a:lstStyle/>
                    <a:p>
                      <a:r>
                        <a:rPr lang="en-IN" sz="1400" b="1" cap="none" spc="0">
                          <a:solidFill>
                            <a:schemeClr val="tx1"/>
                          </a:solidFill>
                          <a:latin typeface="+mn-lt"/>
                          <a:ea typeface="Roboto" panose="02000000000000000000" pitchFamily="2" charset="0"/>
                        </a:rPr>
                        <a:t>   FY 2019-20</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b="1" cap="none" spc="0">
                          <a:solidFill>
                            <a:schemeClr val="tx1"/>
                          </a:solidFill>
                          <a:latin typeface="+mn-lt"/>
                          <a:ea typeface="Roboto" panose="02000000000000000000" pitchFamily="2" charset="0"/>
                        </a:rPr>
                        <a:t>93,102</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b="1" cap="none" spc="0">
                          <a:solidFill>
                            <a:schemeClr val="tx1"/>
                          </a:solidFill>
                          <a:latin typeface="+mn-lt"/>
                          <a:ea typeface="Roboto" panose="02000000000000000000" pitchFamily="2" charset="0"/>
                        </a:rPr>
                        <a:t>8,459</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b="1" cap="none" spc="0">
                          <a:solidFill>
                            <a:schemeClr val="tx1"/>
                          </a:solidFill>
                          <a:latin typeface="+mn-lt"/>
                          <a:ea typeface="Roboto" panose="02000000000000000000" pitchFamily="2" charset="0"/>
                        </a:rPr>
                        <a:t>84,643</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701697"/>
                  </a:ext>
                </a:extLst>
              </a:tr>
              <a:tr h="262950">
                <a:tc>
                  <a:txBody>
                    <a:bodyPr/>
                    <a:lstStyle/>
                    <a:p>
                      <a:r>
                        <a:rPr lang="en-IN" sz="1400" cap="none" spc="0">
                          <a:solidFill>
                            <a:schemeClr val="tx1"/>
                          </a:solidFill>
                          <a:latin typeface="+mn-lt"/>
                          <a:ea typeface="Roboto" panose="02000000000000000000" pitchFamily="2" charset="0"/>
                        </a:rPr>
                        <a:t>Q1 FY 2020-21</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22,623</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1,849</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20,774</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641601972"/>
                  </a:ext>
                </a:extLst>
              </a:tr>
              <a:tr h="262950">
                <a:tc>
                  <a:txBody>
                    <a:bodyPr/>
                    <a:lstStyle/>
                    <a:p>
                      <a:r>
                        <a:rPr lang="en-IN" sz="1400" cap="none" spc="0">
                          <a:solidFill>
                            <a:schemeClr val="tx1"/>
                          </a:solidFill>
                          <a:latin typeface="+mn-lt"/>
                          <a:ea typeface="Roboto" panose="02000000000000000000" pitchFamily="2" charset="0"/>
                        </a:rPr>
                        <a:t>Q2 FY 2020-21</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24,791</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2,769</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22,021</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857462930"/>
                  </a:ext>
                </a:extLst>
              </a:tr>
              <a:tr h="262950">
                <a:tc>
                  <a:txBody>
                    <a:bodyPr/>
                    <a:lstStyle/>
                    <a:p>
                      <a:r>
                        <a:rPr lang="en-IN" sz="1400" cap="none" spc="0">
                          <a:solidFill>
                            <a:schemeClr val="tx1"/>
                          </a:solidFill>
                          <a:latin typeface="+mn-lt"/>
                          <a:ea typeface="Roboto" panose="02000000000000000000" pitchFamily="2" charset="0"/>
                        </a:rPr>
                        <a:t>Q3 FY 2020-21</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25,782</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2,312</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IN" sz="1400" cap="none" spc="0">
                          <a:solidFill>
                            <a:schemeClr val="tx1"/>
                          </a:solidFill>
                          <a:latin typeface="+mn-lt"/>
                          <a:ea typeface="Roboto" panose="02000000000000000000" pitchFamily="2" charset="0"/>
                        </a:rPr>
                        <a:t>23,470</a:t>
                      </a:r>
                    </a:p>
                  </a:txBody>
                  <a:tcPr marL="0" marR="71067" marT="21320" marB="71067">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228994892"/>
                  </a:ext>
                </a:extLst>
              </a:tr>
              <a:tr h="262950">
                <a:tc>
                  <a:txBody>
                    <a:bodyPr/>
                    <a:lstStyle/>
                    <a:p>
                      <a:r>
                        <a:rPr lang="en-IN" sz="1400" cap="none" spc="0">
                          <a:solidFill>
                            <a:schemeClr val="tx1"/>
                          </a:solidFill>
                          <a:latin typeface="+mn-lt"/>
                          <a:ea typeface="Roboto" panose="02000000000000000000" pitchFamily="2" charset="0"/>
                        </a:rPr>
                        <a:t>Q4 FY 2020-21</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26,802</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3,327</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IN" sz="1400" cap="none" spc="0">
                          <a:solidFill>
                            <a:schemeClr val="tx1"/>
                          </a:solidFill>
                          <a:latin typeface="+mn-lt"/>
                          <a:ea typeface="Roboto" panose="02000000000000000000" pitchFamily="2" charset="0"/>
                        </a:rPr>
                        <a:t>23,475</a:t>
                      </a:r>
                    </a:p>
                  </a:txBody>
                  <a:tcPr marL="0" marR="71067" marT="21320" marB="7106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526462605"/>
                  </a:ext>
                </a:extLst>
              </a:tr>
              <a:tr h="262950">
                <a:tc>
                  <a:txBody>
                    <a:bodyPr/>
                    <a:lstStyle/>
                    <a:p>
                      <a:r>
                        <a:rPr lang="en-IN" sz="1400" b="1" cap="none" spc="0">
                          <a:solidFill>
                            <a:schemeClr val="tx1"/>
                          </a:solidFill>
                          <a:latin typeface="+mn-lt"/>
                          <a:ea typeface="Roboto" panose="02000000000000000000" pitchFamily="2" charset="0"/>
                        </a:rPr>
                        <a:t>  FY 2020-21</a:t>
                      </a:r>
                    </a:p>
                  </a:txBody>
                  <a:tcPr marL="0" marR="71067" marT="21320" marB="71067">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400" b="1" cap="none" spc="0">
                          <a:solidFill>
                            <a:schemeClr val="tx1"/>
                          </a:solidFill>
                          <a:latin typeface="+mn-lt"/>
                          <a:ea typeface="Roboto" panose="02000000000000000000" pitchFamily="2" charset="0"/>
                        </a:rPr>
                        <a:t>99,997</a:t>
                      </a:r>
                    </a:p>
                  </a:txBody>
                  <a:tcPr marL="0" marR="71067" marT="21320" marB="71067">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400" b="1" cap="none" spc="0">
                          <a:solidFill>
                            <a:schemeClr val="tx1"/>
                          </a:solidFill>
                          <a:latin typeface="+mn-lt"/>
                          <a:ea typeface="Roboto" panose="02000000000000000000" pitchFamily="2" charset="0"/>
                        </a:rPr>
                        <a:t>10,257</a:t>
                      </a:r>
                    </a:p>
                  </a:txBody>
                  <a:tcPr marL="0" marR="71067" marT="21320" marB="71067">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400" b="1" cap="none" spc="0" dirty="0">
                          <a:solidFill>
                            <a:schemeClr val="tx1"/>
                          </a:solidFill>
                          <a:latin typeface="+mn-lt"/>
                          <a:ea typeface="Roboto" panose="02000000000000000000" pitchFamily="2" charset="0"/>
                        </a:rPr>
                        <a:t>89,741</a:t>
                      </a:r>
                    </a:p>
                  </a:txBody>
                  <a:tcPr marL="0" marR="71067" marT="21320" marB="7106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259673217"/>
                  </a:ext>
                </a:extLst>
              </a:tr>
            </a:tbl>
          </a:graphicData>
        </a:graphic>
      </p:graphicFrame>
    </p:spTree>
    <p:extLst>
      <p:ext uri="{BB962C8B-B14F-4D97-AF65-F5344CB8AC3E}">
        <p14:creationId xmlns:p14="http://schemas.microsoft.com/office/powerpoint/2010/main" val="3473648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lowchart: Document 2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25656-1095-453D-8797-B404F63CE2E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b="1" kern="1200" dirty="0">
                <a:solidFill>
                  <a:srgbClr val="FFFFFF"/>
                </a:solidFill>
                <a:latin typeface="+mj-lt"/>
                <a:ea typeface="+mj-ea"/>
                <a:cs typeface="+mj-cs"/>
              </a:rPr>
              <a:t>PRIVATE TRANSFER:</a:t>
            </a:r>
            <a:br>
              <a:rPr lang="en-US" b="1" kern="1200" dirty="0">
                <a:solidFill>
                  <a:srgbClr val="FFFFFF"/>
                </a:solidFill>
                <a:latin typeface="+mj-lt"/>
                <a:ea typeface="+mj-ea"/>
                <a:cs typeface="+mj-cs"/>
              </a:rPr>
            </a:br>
            <a:r>
              <a:rPr lang="en-US" b="1" kern="1200" dirty="0">
                <a:solidFill>
                  <a:srgbClr val="FFFFFF"/>
                </a:solidFill>
                <a:latin typeface="+mj-lt"/>
                <a:ea typeface="+mj-ea"/>
                <a:cs typeface="+mj-cs"/>
              </a:rPr>
              <a:t>REMITTANCES</a:t>
            </a:r>
          </a:p>
        </p:txBody>
      </p:sp>
      <p:graphicFrame>
        <p:nvGraphicFramePr>
          <p:cNvPr id="6" name="Table 6">
            <a:extLst>
              <a:ext uri="{FF2B5EF4-FFF2-40B4-BE49-F238E27FC236}">
                <a16:creationId xmlns:a16="http://schemas.microsoft.com/office/drawing/2014/main" id="{051465AD-22AF-4599-BA2F-3E0E823C33F2}"/>
              </a:ext>
            </a:extLst>
          </p:cNvPr>
          <p:cNvGraphicFramePr>
            <a:graphicFrameLocks noGrp="1"/>
          </p:cNvGraphicFramePr>
          <p:nvPr>
            <p:ph idx="1"/>
            <p:extLst>
              <p:ext uri="{D42A27DB-BD31-4B8C-83A1-F6EECF244321}">
                <p14:modId xmlns:p14="http://schemas.microsoft.com/office/powerpoint/2010/main" val="2131760597"/>
              </p:ext>
            </p:extLst>
          </p:nvPr>
        </p:nvGraphicFramePr>
        <p:xfrm>
          <a:off x="4207932" y="0"/>
          <a:ext cx="7984068" cy="6820578"/>
        </p:xfrm>
        <a:graphic>
          <a:graphicData uri="http://schemas.openxmlformats.org/drawingml/2006/table">
            <a:tbl>
              <a:tblPr firstRow="1" firstCol="1" bandCol="1">
                <a:tableStyleId>{74C1A8A3-306A-4EB7-A6B1-4F7E0EB9C5D6}</a:tableStyleId>
              </a:tblPr>
              <a:tblGrid>
                <a:gridCol w="2413275">
                  <a:extLst>
                    <a:ext uri="{9D8B030D-6E8A-4147-A177-3AD203B41FA5}">
                      <a16:colId xmlns:a16="http://schemas.microsoft.com/office/drawing/2014/main" val="2378850120"/>
                    </a:ext>
                  </a:extLst>
                </a:gridCol>
                <a:gridCol w="1840174">
                  <a:extLst>
                    <a:ext uri="{9D8B030D-6E8A-4147-A177-3AD203B41FA5}">
                      <a16:colId xmlns:a16="http://schemas.microsoft.com/office/drawing/2014/main" val="4187160445"/>
                    </a:ext>
                  </a:extLst>
                </a:gridCol>
                <a:gridCol w="1890445">
                  <a:extLst>
                    <a:ext uri="{9D8B030D-6E8A-4147-A177-3AD203B41FA5}">
                      <a16:colId xmlns:a16="http://schemas.microsoft.com/office/drawing/2014/main" val="946176641"/>
                    </a:ext>
                  </a:extLst>
                </a:gridCol>
                <a:gridCol w="1840174">
                  <a:extLst>
                    <a:ext uri="{9D8B030D-6E8A-4147-A177-3AD203B41FA5}">
                      <a16:colId xmlns:a16="http://schemas.microsoft.com/office/drawing/2014/main" val="45833665"/>
                    </a:ext>
                  </a:extLst>
                </a:gridCol>
              </a:tblGrid>
              <a:tr h="842360">
                <a:tc>
                  <a:txBody>
                    <a:bodyPr/>
                    <a:lstStyle/>
                    <a:p>
                      <a:endParaRPr lang="en-IN" sz="1700" dirty="0"/>
                    </a:p>
                  </a:txBody>
                  <a:tcPr marL="68705" marR="68705" marT="34353" marB="34353"/>
                </a:tc>
                <a:tc>
                  <a:txBody>
                    <a:bodyPr/>
                    <a:lstStyle/>
                    <a:p>
                      <a:r>
                        <a:rPr lang="en-US" sz="1700" dirty="0"/>
                        <a:t>RECIEPT</a:t>
                      </a:r>
                    </a:p>
                    <a:p>
                      <a:r>
                        <a:rPr lang="en-US" sz="1700" dirty="0"/>
                        <a:t>(US MN$)</a:t>
                      </a:r>
                      <a:endParaRPr lang="en-IN" sz="1700" dirty="0"/>
                    </a:p>
                    <a:p>
                      <a:endParaRPr lang="en-IN" sz="1700" dirty="0"/>
                    </a:p>
                  </a:txBody>
                  <a:tcPr marL="68705" marR="68705" marT="34353" marB="34353"/>
                </a:tc>
                <a:tc>
                  <a:txBody>
                    <a:bodyPr/>
                    <a:lstStyle/>
                    <a:p>
                      <a:r>
                        <a:rPr lang="en-US" sz="1700"/>
                        <a:t>PAYMENT</a:t>
                      </a:r>
                    </a:p>
                    <a:p>
                      <a:r>
                        <a:rPr lang="en-US" sz="1700"/>
                        <a:t>(US MN$</a:t>
                      </a:r>
                      <a:endParaRPr lang="en-IN" sz="1700"/>
                    </a:p>
                  </a:txBody>
                  <a:tcPr marL="68705" marR="68705" marT="34353" marB="34353"/>
                </a:tc>
                <a:tc>
                  <a:txBody>
                    <a:bodyPr/>
                    <a:lstStyle/>
                    <a:p>
                      <a:r>
                        <a:rPr lang="en-IN" sz="1700"/>
                        <a:t>NET</a:t>
                      </a:r>
                    </a:p>
                    <a:p>
                      <a:r>
                        <a:rPr lang="en-IN" sz="1700"/>
                        <a:t>(US MN$)</a:t>
                      </a:r>
                    </a:p>
                  </a:txBody>
                  <a:tcPr marL="68705" marR="68705" marT="34353" marB="34353"/>
                </a:tc>
                <a:extLst>
                  <a:ext uri="{0D108BD9-81ED-4DB2-BD59-A6C34878D82A}">
                    <a16:rowId xmlns:a16="http://schemas.microsoft.com/office/drawing/2014/main" val="2818902392"/>
                  </a:ext>
                </a:extLst>
              </a:tr>
              <a:tr h="331924">
                <a:tc>
                  <a:txBody>
                    <a:bodyPr/>
                    <a:lstStyle/>
                    <a:p>
                      <a:r>
                        <a:rPr lang="en-IN" sz="1700" b="1"/>
                        <a:t>FY2015-16</a:t>
                      </a:r>
                    </a:p>
                  </a:txBody>
                  <a:tcPr marL="68705" marR="68705" marT="34353" marB="34353"/>
                </a:tc>
                <a:tc>
                  <a:txBody>
                    <a:bodyPr/>
                    <a:lstStyle/>
                    <a:p>
                      <a:pPr algn="ctr"/>
                      <a:r>
                        <a:rPr lang="en-IN" sz="1700" b="1" dirty="0"/>
                        <a:t>65,592</a:t>
                      </a:r>
                    </a:p>
                  </a:txBody>
                  <a:tcPr marL="68705" marR="68705" marT="34353" marB="34353"/>
                </a:tc>
                <a:tc>
                  <a:txBody>
                    <a:bodyPr/>
                    <a:lstStyle/>
                    <a:p>
                      <a:pPr algn="ctr"/>
                      <a:r>
                        <a:rPr lang="en-IN" sz="1700" b="1"/>
                        <a:t>2,453</a:t>
                      </a:r>
                    </a:p>
                  </a:txBody>
                  <a:tcPr marL="68705" marR="68705" marT="34353" marB="34353"/>
                </a:tc>
                <a:tc>
                  <a:txBody>
                    <a:bodyPr/>
                    <a:lstStyle/>
                    <a:p>
                      <a:pPr algn="ctr"/>
                      <a:r>
                        <a:rPr lang="en-IN" sz="1700" b="1"/>
                        <a:t>63,139</a:t>
                      </a:r>
                    </a:p>
                  </a:txBody>
                  <a:tcPr marL="68705" marR="68705" marT="34353" marB="34353"/>
                </a:tc>
                <a:extLst>
                  <a:ext uri="{0D108BD9-81ED-4DB2-BD59-A6C34878D82A}">
                    <a16:rowId xmlns:a16="http://schemas.microsoft.com/office/drawing/2014/main" val="2677101470"/>
                  </a:ext>
                </a:extLst>
              </a:tr>
              <a:tr h="331924">
                <a:tc>
                  <a:txBody>
                    <a:bodyPr/>
                    <a:lstStyle/>
                    <a:p>
                      <a:r>
                        <a:rPr lang="en-IN" sz="1700" b="1" dirty="0"/>
                        <a:t>FY2016-17</a:t>
                      </a:r>
                    </a:p>
                  </a:txBody>
                  <a:tcPr marL="68705" marR="68705" marT="34353" marB="34353"/>
                </a:tc>
                <a:tc>
                  <a:txBody>
                    <a:bodyPr/>
                    <a:lstStyle/>
                    <a:p>
                      <a:pPr algn="ctr"/>
                      <a:r>
                        <a:rPr lang="en-IN" sz="1700" b="1" dirty="0"/>
                        <a:t>61,296</a:t>
                      </a:r>
                    </a:p>
                  </a:txBody>
                  <a:tcPr marL="68705" marR="68705" marT="34353" marB="34353"/>
                </a:tc>
                <a:tc>
                  <a:txBody>
                    <a:bodyPr/>
                    <a:lstStyle/>
                    <a:p>
                      <a:pPr algn="ctr"/>
                      <a:r>
                        <a:rPr lang="en-IN" sz="1700" b="1" dirty="0"/>
                        <a:t>4,723</a:t>
                      </a:r>
                    </a:p>
                  </a:txBody>
                  <a:tcPr marL="68705" marR="68705" marT="34353" marB="34353"/>
                </a:tc>
                <a:tc>
                  <a:txBody>
                    <a:bodyPr/>
                    <a:lstStyle/>
                    <a:p>
                      <a:pPr algn="ctr"/>
                      <a:r>
                        <a:rPr lang="en-IN" sz="1700" b="1"/>
                        <a:t>56,573</a:t>
                      </a:r>
                    </a:p>
                  </a:txBody>
                  <a:tcPr marL="68705" marR="68705" marT="34353" marB="34353"/>
                </a:tc>
                <a:extLst>
                  <a:ext uri="{0D108BD9-81ED-4DB2-BD59-A6C34878D82A}">
                    <a16:rowId xmlns:a16="http://schemas.microsoft.com/office/drawing/2014/main" val="3537416589"/>
                  </a:ext>
                </a:extLst>
              </a:tr>
              <a:tr h="331924">
                <a:tc>
                  <a:txBody>
                    <a:bodyPr/>
                    <a:lstStyle/>
                    <a:p>
                      <a:r>
                        <a:rPr lang="en-IN" sz="1700" b="1" dirty="0"/>
                        <a:t>FY2017-18</a:t>
                      </a:r>
                    </a:p>
                  </a:txBody>
                  <a:tcPr marL="68705" marR="68705" marT="34353" marB="34353"/>
                </a:tc>
                <a:tc>
                  <a:txBody>
                    <a:bodyPr/>
                    <a:lstStyle/>
                    <a:p>
                      <a:pPr algn="ctr"/>
                      <a:r>
                        <a:rPr lang="en-IN" sz="1700" b="1"/>
                        <a:t>69,129</a:t>
                      </a:r>
                    </a:p>
                  </a:txBody>
                  <a:tcPr marL="68705" marR="68705" marT="34353" marB="34353"/>
                </a:tc>
                <a:tc>
                  <a:txBody>
                    <a:bodyPr/>
                    <a:lstStyle/>
                    <a:p>
                      <a:pPr algn="ctr"/>
                      <a:r>
                        <a:rPr lang="en-IN" sz="1700" b="1" dirty="0"/>
                        <a:t>6180</a:t>
                      </a:r>
                    </a:p>
                  </a:txBody>
                  <a:tcPr marL="68705" marR="68705" marT="34353" marB="34353"/>
                </a:tc>
                <a:tc>
                  <a:txBody>
                    <a:bodyPr/>
                    <a:lstStyle/>
                    <a:p>
                      <a:pPr algn="ctr"/>
                      <a:r>
                        <a:rPr lang="en-IN" sz="1700" b="1" dirty="0"/>
                        <a:t>62,949</a:t>
                      </a:r>
                    </a:p>
                  </a:txBody>
                  <a:tcPr marL="68705" marR="68705" marT="34353" marB="34353"/>
                </a:tc>
                <a:extLst>
                  <a:ext uri="{0D108BD9-81ED-4DB2-BD59-A6C34878D82A}">
                    <a16:rowId xmlns:a16="http://schemas.microsoft.com/office/drawing/2014/main" val="454495656"/>
                  </a:ext>
                </a:extLst>
              </a:tr>
              <a:tr h="331924">
                <a:tc>
                  <a:txBody>
                    <a:bodyPr/>
                    <a:lstStyle/>
                    <a:p>
                      <a:r>
                        <a:rPr lang="en-IN" sz="1700" b="0" dirty="0"/>
                        <a:t>Q1 FY 2018-19</a:t>
                      </a:r>
                    </a:p>
                  </a:txBody>
                  <a:tcPr marL="68705" marR="68705" marT="34353" marB="34353"/>
                </a:tc>
                <a:tc>
                  <a:txBody>
                    <a:bodyPr/>
                    <a:lstStyle/>
                    <a:p>
                      <a:pPr algn="ctr"/>
                      <a:r>
                        <a:rPr lang="en-IN" sz="1700"/>
                        <a:t>18,763</a:t>
                      </a:r>
                    </a:p>
                  </a:txBody>
                  <a:tcPr marL="68705" marR="68705" marT="34353" marB="34353"/>
                </a:tc>
                <a:tc>
                  <a:txBody>
                    <a:bodyPr/>
                    <a:lstStyle/>
                    <a:p>
                      <a:pPr algn="ctr"/>
                      <a:r>
                        <a:rPr lang="en-IN" sz="1700"/>
                        <a:t>1547</a:t>
                      </a:r>
                    </a:p>
                  </a:txBody>
                  <a:tcPr marL="68705" marR="68705" marT="34353" marB="34353"/>
                </a:tc>
                <a:tc>
                  <a:txBody>
                    <a:bodyPr/>
                    <a:lstStyle/>
                    <a:p>
                      <a:pPr algn="ctr"/>
                      <a:r>
                        <a:rPr lang="en-IN" sz="1700"/>
                        <a:t>17,216</a:t>
                      </a:r>
                    </a:p>
                  </a:txBody>
                  <a:tcPr marL="68705" marR="68705" marT="34353" marB="34353"/>
                </a:tc>
                <a:extLst>
                  <a:ext uri="{0D108BD9-81ED-4DB2-BD59-A6C34878D82A}">
                    <a16:rowId xmlns:a16="http://schemas.microsoft.com/office/drawing/2014/main" val="1438750445"/>
                  </a:ext>
                </a:extLst>
              </a:tr>
              <a:tr h="331924">
                <a:tc>
                  <a:txBody>
                    <a:bodyPr/>
                    <a:lstStyle/>
                    <a:p>
                      <a:r>
                        <a:rPr lang="en-IN" sz="1700" b="0" dirty="0"/>
                        <a:t>Q2 FY 2018-19</a:t>
                      </a:r>
                    </a:p>
                  </a:txBody>
                  <a:tcPr marL="68705" marR="68705" marT="34353" marB="34353"/>
                </a:tc>
                <a:tc>
                  <a:txBody>
                    <a:bodyPr/>
                    <a:lstStyle/>
                    <a:p>
                      <a:pPr algn="ctr"/>
                      <a:r>
                        <a:rPr lang="en-IN" sz="1700"/>
                        <a:t>20,856</a:t>
                      </a:r>
                    </a:p>
                  </a:txBody>
                  <a:tcPr marL="68705" marR="68705" marT="34353" marB="34353"/>
                </a:tc>
                <a:tc>
                  <a:txBody>
                    <a:bodyPr/>
                    <a:lstStyle/>
                    <a:p>
                      <a:pPr algn="ctr"/>
                      <a:r>
                        <a:rPr lang="en-IN" sz="1700" dirty="0"/>
                        <a:t>1346</a:t>
                      </a:r>
                    </a:p>
                  </a:txBody>
                  <a:tcPr marL="68705" marR="68705" marT="34353" marB="34353"/>
                </a:tc>
                <a:tc>
                  <a:txBody>
                    <a:bodyPr/>
                    <a:lstStyle/>
                    <a:p>
                      <a:pPr algn="ctr"/>
                      <a:r>
                        <a:rPr lang="en-IN" sz="1700"/>
                        <a:t>19,240</a:t>
                      </a:r>
                    </a:p>
                  </a:txBody>
                  <a:tcPr marL="68705" marR="68705" marT="34353" marB="34353"/>
                </a:tc>
                <a:extLst>
                  <a:ext uri="{0D108BD9-81ED-4DB2-BD59-A6C34878D82A}">
                    <a16:rowId xmlns:a16="http://schemas.microsoft.com/office/drawing/2014/main" val="2309155103"/>
                  </a:ext>
                </a:extLst>
              </a:tr>
              <a:tr h="331924">
                <a:tc>
                  <a:txBody>
                    <a:bodyPr/>
                    <a:lstStyle/>
                    <a:p>
                      <a:r>
                        <a:rPr lang="en-IN" sz="1700" b="0"/>
                        <a:t>Q3 FY 2018-19</a:t>
                      </a:r>
                    </a:p>
                  </a:txBody>
                  <a:tcPr marL="68705" marR="68705" marT="34353" marB="34353"/>
                </a:tc>
                <a:tc>
                  <a:txBody>
                    <a:bodyPr/>
                    <a:lstStyle/>
                    <a:p>
                      <a:pPr algn="ctr"/>
                      <a:r>
                        <a:rPr lang="en-IN" sz="1700"/>
                        <a:t>18,874</a:t>
                      </a:r>
                    </a:p>
                  </a:txBody>
                  <a:tcPr marL="68705" marR="68705" marT="34353" marB="34353"/>
                </a:tc>
                <a:tc>
                  <a:txBody>
                    <a:bodyPr/>
                    <a:lstStyle/>
                    <a:p>
                      <a:pPr algn="ctr"/>
                      <a:r>
                        <a:rPr lang="en-IN" sz="1700"/>
                        <a:t>1,316</a:t>
                      </a:r>
                    </a:p>
                  </a:txBody>
                  <a:tcPr marL="68705" marR="68705" marT="34353" marB="34353"/>
                </a:tc>
                <a:tc>
                  <a:txBody>
                    <a:bodyPr/>
                    <a:lstStyle/>
                    <a:p>
                      <a:pPr algn="ctr"/>
                      <a:r>
                        <a:rPr lang="en-IN" sz="1700"/>
                        <a:t>17,558</a:t>
                      </a:r>
                    </a:p>
                  </a:txBody>
                  <a:tcPr marL="68705" marR="68705" marT="34353" marB="34353"/>
                </a:tc>
                <a:extLst>
                  <a:ext uri="{0D108BD9-81ED-4DB2-BD59-A6C34878D82A}">
                    <a16:rowId xmlns:a16="http://schemas.microsoft.com/office/drawing/2014/main" val="524548481"/>
                  </a:ext>
                </a:extLst>
              </a:tr>
              <a:tr h="331924">
                <a:tc>
                  <a:txBody>
                    <a:bodyPr/>
                    <a:lstStyle/>
                    <a:p>
                      <a:r>
                        <a:rPr lang="en-IN" sz="1700" b="0" dirty="0"/>
                        <a:t>Q4 FY 2018-19</a:t>
                      </a:r>
                    </a:p>
                  </a:txBody>
                  <a:tcPr marL="68705" marR="68705" marT="34353" marB="34353"/>
                </a:tc>
                <a:tc>
                  <a:txBody>
                    <a:bodyPr/>
                    <a:lstStyle/>
                    <a:p>
                      <a:pPr algn="ctr"/>
                      <a:r>
                        <a:rPr lang="en-IN" sz="1700"/>
                        <a:t>17,903</a:t>
                      </a:r>
                    </a:p>
                  </a:txBody>
                  <a:tcPr marL="68705" marR="68705" marT="34353" marB="34353"/>
                </a:tc>
                <a:tc>
                  <a:txBody>
                    <a:bodyPr/>
                    <a:lstStyle/>
                    <a:p>
                      <a:pPr algn="ctr"/>
                      <a:r>
                        <a:rPr lang="en-IN" sz="1700"/>
                        <a:t>1,587</a:t>
                      </a:r>
                    </a:p>
                  </a:txBody>
                  <a:tcPr marL="68705" marR="68705" marT="34353" marB="34353"/>
                </a:tc>
                <a:tc>
                  <a:txBody>
                    <a:bodyPr/>
                    <a:lstStyle/>
                    <a:p>
                      <a:pPr algn="ctr"/>
                      <a:r>
                        <a:rPr lang="en-IN" sz="1700"/>
                        <a:t>16,316</a:t>
                      </a:r>
                    </a:p>
                  </a:txBody>
                  <a:tcPr marL="68705" marR="68705" marT="34353" marB="34353"/>
                </a:tc>
                <a:extLst>
                  <a:ext uri="{0D108BD9-81ED-4DB2-BD59-A6C34878D82A}">
                    <a16:rowId xmlns:a16="http://schemas.microsoft.com/office/drawing/2014/main" val="1732482026"/>
                  </a:ext>
                </a:extLst>
              </a:tr>
              <a:tr h="331924">
                <a:tc>
                  <a:txBody>
                    <a:bodyPr/>
                    <a:lstStyle/>
                    <a:p>
                      <a:r>
                        <a:rPr lang="en-IN" sz="1700" b="1" dirty="0"/>
                        <a:t>FY2018-19</a:t>
                      </a:r>
                    </a:p>
                  </a:txBody>
                  <a:tcPr marL="68705" marR="68705" marT="34353" marB="34353"/>
                </a:tc>
                <a:tc>
                  <a:txBody>
                    <a:bodyPr/>
                    <a:lstStyle/>
                    <a:p>
                      <a:pPr algn="ctr"/>
                      <a:r>
                        <a:rPr lang="en-IN" sz="1700" b="1"/>
                        <a:t>76,396</a:t>
                      </a:r>
                    </a:p>
                  </a:txBody>
                  <a:tcPr marL="68705" marR="68705" marT="34353" marB="34353"/>
                </a:tc>
                <a:tc>
                  <a:txBody>
                    <a:bodyPr/>
                    <a:lstStyle/>
                    <a:p>
                      <a:pPr algn="ctr"/>
                      <a:r>
                        <a:rPr lang="en-IN" sz="1700" b="1" dirty="0"/>
                        <a:t>5,795</a:t>
                      </a:r>
                    </a:p>
                  </a:txBody>
                  <a:tcPr marL="68705" marR="68705" marT="34353" marB="34353"/>
                </a:tc>
                <a:tc>
                  <a:txBody>
                    <a:bodyPr/>
                    <a:lstStyle/>
                    <a:p>
                      <a:pPr algn="ctr"/>
                      <a:r>
                        <a:rPr lang="en-IN" sz="1700" b="1"/>
                        <a:t>76,396</a:t>
                      </a:r>
                    </a:p>
                  </a:txBody>
                  <a:tcPr marL="68705" marR="68705" marT="34353" marB="34353"/>
                </a:tc>
                <a:extLst>
                  <a:ext uri="{0D108BD9-81ED-4DB2-BD59-A6C34878D82A}">
                    <a16:rowId xmlns:a16="http://schemas.microsoft.com/office/drawing/2014/main" val="2719970773"/>
                  </a:ext>
                </a:extLst>
              </a:tr>
              <a:tr h="331924">
                <a:tc>
                  <a:txBody>
                    <a:bodyPr/>
                    <a:lstStyle/>
                    <a:p>
                      <a:r>
                        <a:rPr lang="en-IN" sz="1700" b="0"/>
                        <a:t>Q1 FY 2019-20</a:t>
                      </a:r>
                    </a:p>
                  </a:txBody>
                  <a:tcPr marL="68705" marR="68705" marT="34353" marB="34353"/>
                </a:tc>
                <a:tc>
                  <a:txBody>
                    <a:bodyPr/>
                    <a:lstStyle/>
                    <a:p>
                      <a:pPr algn="ctr"/>
                      <a:r>
                        <a:rPr lang="en-IN" sz="1700"/>
                        <a:t>19,928</a:t>
                      </a:r>
                    </a:p>
                  </a:txBody>
                  <a:tcPr marL="68705" marR="68705" marT="34353" marB="34353"/>
                </a:tc>
                <a:tc>
                  <a:txBody>
                    <a:bodyPr/>
                    <a:lstStyle/>
                    <a:p>
                      <a:pPr algn="ctr"/>
                      <a:r>
                        <a:rPr lang="en-IN" sz="1700"/>
                        <a:t>1,705</a:t>
                      </a:r>
                    </a:p>
                  </a:txBody>
                  <a:tcPr marL="68705" marR="68705" marT="34353" marB="34353"/>
                </a:tc>
                <a:tc>
                  <a:txBody>
                    <a:bodyPr/>
                    <a:lstStyle/>
                    <a:p>
                      <a:pPr algn="ctr"/>
                      <a:r>
                        <a:rPr lang="en-IN" sz="1700"/>
                        <a:t>18,223</a:t>
                      </a:r>
                    </a:p>
                  </a:txBody>
                  <a:tcPr marL="68705" marR="68705" marT="34353" marB="34353"/>
                </a:tc>
                <a:extLst>
                  <a:ext uri="{0D108BD9-81ED-4DB2-BD59-A6C34878D82A}">
                    <a16:rowId xmlns:a16="http://schemas.microsoft.com/office/drawing/2014/main" val="1479031662"/>
                  </a:ext>
                </a:extLst>
              </a:tr>
              <a:tr h="331924">
                <a:tc>
                  <a:txBody>
                    <a:bodyPr/>
                    <a:lstStyle/>
                    <a:p>
                      <a:r>
                        <a:rPr lang="en-IN" sz="1700" b="0" dirty="0"/>
                        <a:t>Q2 FY 2019-20</a:t>
                      </a:r>
                    </a:p>
                  </a:txBody>
                  <a:tcPr marL="68705" marR="68705" marT="34353" marB="34353"/>
                </a:tc>
                <a:tc>
                  <a:txBody>
                    <a:bodyPr/>
                    <a:lstStyle/>
                    <a:p>
                      <a:pPr algn="ctr"/>
                      <a:r>
                        <a:rPr lang="en-IN" sz="1700"/>
                        <a:t>21,936</a:t>
                      </a:r>
                    </a:p>
                  </a:txBody>
                  <a:tcPr marL="68705" marR="68705" marT="34353" marB="34353"/>
                </a:tc>
                <a:tc>
                  <a:txBody>
                    <a:bodyPr/>
                    <a:lstStyle/>
                    <a:p>
                      <a:pPr algn="ctr"/>
                      <a:r>
                        <a:rPr lang="en-IN" sz="1700"/>
                        <a:t>1,748</a:t>
                      </a:r>
                    </a:p>
                  </a:txBody>
                  <a:tcPr marL="68705" marR="68705" marT="34353" marB="34353"/>
                </a:tc>
                <a:tc>
                  <a:txBody>
                    <a:bodyPr/>
                    <a:lstStyle/>
                    <a:p>
                      <a:pPr algn="ctr"/>
                      <a:r>
                        <a:rPr lang="en-IN" sz="1700"/>
                        <a:t>20,188</a:t>
                      </a:r>
                    </a:p>
                  </a:txBody>
                  <a:tcPr marL="68705" marR="68705" marT="34353" marB="34353"/>
                </a:tc>
                <a:extLst>
                  <a:ext uri="{0D108BD9-81ED-4DB2-BD59-A6C34878D82A}">
                    <a16:rowId xmlns:a16="http://schemas.microsoft.com/office/drawing/2014/main" val="1989150880"/>
                  </a:ext>
                </a:extLst>
              </a:tr>
              <a:tr h="331924">
                <a:tc>
                  <a:txBody>
                    <a:bodyPr/>
                    <a:lstStyle/>
                    <a:p>
                      <a:r>
                        <a:rPr lang="en-IN" sz="1700" b="0"/>
                        <a:t>Q3 FY 2019-20</a:t>
                      </a:r>
                    </a:p>
                  </a:txBody>
                  <a:tcPr marL="68705" marR="68705" marT="34353" marB="34353"/>
                </a:tc>
                <a:tc>
                  <a:txBody>
                    <a:bodyPr/>
                    <a:lstStyle/>
                    <a:p>
                      <a:pPr algn="ctr"/>
                      <a:r>
                        <a:rPr lang="en-IN" sz="1700"/>
                        <a:t>20,777</a:t>
                      </a:r>
                    </a:p>
                  </a:txBody>
                  <a:tcPr marL="68705" marR="68705" marT="34353" marB="34353"/>
                </a:tc>
                <a:tc>
                  <a:txBody>
                    <a:bodyPr/>
                    <a:lstStyle/>
                    <a:p>
                      <a:pPr algn="ctr"/>
                      <a:r>
                        <a:rPr lang="en-IN" sz="1700"/>
                        <a:t>1,645</a:t>
                      </a:r>
                    </a:p>
                  </a:txBody>
                  <a:tcPr marL="68705" marR="68705" marT="34353" marB="34353"/>
                </a:tc>
                <a:tc>
                  <a:txBody>
                    <a:bodyPr/>
                    <a:lstStyle/>
                    <a:p>
                      <a:pPr algn="ctr"/>
                      <a:r>
                        <a:rPr lang="en-IN" sz="1700"/>
                        <a:t>19,132</a:t>
                      </a:r>
                    </a:p>
                  </a:txBody>
                  <a:tcPr marL="68705" marR="68705" marT="34353" marB="34353"/>
                </a:tc>
                <a:extLst>
                  <a:ext uri="{0D108BD9-81ED-4DB2-BD59-A6C34878D82A}">
                    <a16:rowId xmlns:a16="http://schemas.microsoft.com/office/drawing/2014/main" val="2535147825"/>
                  </a:ext>
                </a:extLst>
              </a:tr>
              <a:tr h="331924">
                <a:tc>
                  <a:txBody>
                    <a:bodyPr/>
                    <a:lstStyle/>
                    <a:p>
                      <a:r>
                        <a:rPr lang="en-IN" sz="1700" b="0"/>
                        <a:t>Q4 FY 2019-20</a:t>
                      </a:r>
                    </a:p>
                  </a:txBody>
                  <a:tcPr marL="68705" marR="68705" marT="34353" marB="34353"/>
                </a:tc>
                <a:tc>
                  <a:txBody>
                    <a:bodyPr/>
                    <a:lstStyle/>
                    <a:p>
                      <a:pPr algn="ctr"/>
                      <a:r>
                        <a:rPr lang="en-IN" sz="1700"/>
                        <a:t>20,553</a:t>
                      </a:r>
                    </a:p>
                  </a:txBody>
                  <a:tcPr marL="68705" marR="68705" marT="34353" marB="34353"/>
                </a:tc>
                <a:tc>
                  <a:txBody>
                    <a:bodyPr/>
                    <a:lstStyle/>
                    <a:p>
                      <a:pPr algn="ctr"/>
                      <a:r>
                        <a:rPr lang="en-IN" sz="1700"/>
                        <a:t>1,880</a:t>
                      </a:r>
                    </a:p>
                  </a:txBody>
                  <a:tcPr marL="68705" marR="68705" marT="34353" marB="34353"/>
                </a:tc>
                <a:tc>
                  <a:txBody>
                    <a:bodyPr/>
                    <a:lstStyle/>
                    <a:p>
                      <a:pPr algn="ctr"/>
                      <a:r>
                        <a:rPr lang="en-IN" sz="1700"/>
                        <a:t>18,763</a:t>
                      </a:r>
                    </a:p>
                  </a:txBody>
                  <a:tcPr marL="68705" marR="68705" marT="34353" marB="34353"/>
                </a:tc>
                <a:extLst>
                  <a:ext uri="{0D108BD9-81ED-4DB2-BD59-A6C34878D82A}">
                    <a16:rowId xmlns:a16="http://schemas.microsoft.com/office/drawing/2014/main" val="3231862632"/>
                  </a:ext>
                </a:extLst>
              </a:tr>
              <a:tr h="331924">
                <a:tc>
                  <a:txBody>
                    <a:bodyPr/>
                    <a:lstStyle/>
                    <a:p>
                      <a:pPr algn="just"/>
                      <a:r>
                        <a:rPr lang="en-IN" sz="1700" b="1" dirty="0"/>
                        <a:t>FY2019-20</a:t>
                      </a:r>
                    </a:p>
                  </a:txBody>
                  <a:tcPr marL="68705" marR="68705" marT="34353" marB="34353"/>
                </a:tc>
                <a:tc>
                  <a:txBody>
                    <a:bodyPr/>
                    <a:lstStyle/>
                    <a:p>
                      <a:pPr algn="ctr"/>
                      <a:r>
                        <a:rPr lang="en-IN" sz="1700" b="1"/>
                        <a:t>83,195</a:t>
                      </a:r>
                    </a:p>
                  </a:txBody>
                  <a:tcPr marL="68705" marR="68705" marT="34353" marB="34353"/>
                </a:tc>
                <a:tc>
                  <a:txBody>
                    <a:bodyPr/>
                    <a:lstStyle/>
                    <a:p>
                      <a:pPr algn="ctr"/>
                      <a:r>
                        <a:rPr lang="en-IN" sz="1700" b="1" dirty="0"/>
                        <a:t>6,977</a:t>
                      </a:r>
                    </a:p>
                  </a:txBody>
                  <a:tcPr marL="68705" marR="68705" marT="34353" marB="34353"/>
                </a:tc>
                <a:tc>
                  <a:txBody>
                    <a:bodyPr/>
                    <a:lstStyle/>
                    <a:p>
                      <a:pPr algn="ctr"/>
                      <a:r>
                        <a:rPr lang="en-IN" sz="1700" b="1"/>
                        <a:t>83,195</a:t>
                      </a:r>
                    </a:p>
                  </a:txBody>
                  <a:tcPr marL="68705" marR="68705" marT="34353" marB="34353"/>
                </a:tc>
                <a:extLst>
                  <a:ext uri="{0D108BD9-81ED-4DB2-BD59-A6C34878D82A}">
                    <a16:rowId xmlns:a16="http://schemas.microsoft.com/office/drawing/2014/main" val="4058287030"/>
                  </a:ext>
                </a:extLst>
              </a:tr>
              <a:tr h="331924">
                <a:tc>
                  <a:txBody>
                    <a:bodyPr/>
                    <a:lstStyle/>
                    <a:p>
                      <a:r>
                        <a:rPr lang="en-IN" sz="1700" b="0"/>
                        <a:t>Q1 FY 2020-21</a:t>
                      </a:r>
                    </a:p>
                  </a:txBody>
                  <a:tcPr marL="68705" marR="68705" marT="34353" marB="34353"/>
                </a:tc>
                <a:tc>
                  <a:txBody>
                    <a:bodyPr/>
                    <a:lstStyle/>
                    <a:p>
                      <a:pPr algn="ctr"/>
                      <a:r>
                        <a:rPr lang="en-IN" sz="1700"/>
                        <a:t>18,196</a:t>
                      </a:r>
                    </a:p>
                  </a:txBody>
                  <a:tcPr marL="68705" marR="68705" marT="34353" marB="34353"/>
                </a:tc>
                <a:tc>
                  <a:txBody>
                    <a:bodyPr/>
                    <a:lstStyle/>
                    <a:p>
                      <a:pPr algn="ctr"/>
                      <a:r>
                        <a:rPr lang="en-IN" sz="1700"/>
                        <a:t>979</a:t>
                      </a:r>
                    </a:p>
                  </a:txBody>
                  <a:tcPr marL="68705" marR="68705" marT="34353" marB="34353"/>
                </a:tc>
                <a:tc>
                  <a:txBody>
                    <a:bodyPr/>
                    <a:lstStyle/>
                    <a:p>
                      <a:pPr algn="ctr"/>
                      <a:r>
                        <a:rPr lang="en-IN" sz="1700"/>
                        <a:t>17,217</a:t>
                      </a:r>
                    </a:p>
                  </a:txBody>
                  <a:tcPr marL="68705" marR="68705" marT="34353" marB="34353"/>
                </a:tc>
                <a:extLst>
                  <a:ext uri="{0D108BD9-81ED-4DB2-BD59-A6C34878D82A}">
                    <a16:rowId xmlns:a16="http://schemas.microsoft.com/office/drawing/2014/main" val="2668729356"/>
                  </a:ext>
                </a:extLst>
              </a:tr>
              <a:tr h="331924">
                <a:tc>
                  <a:txBody>
                    <a:bodyPr/>
                    <a:lstStyle/>
                    <a:p>
                      <a:r>
                        <a:rPr lang="en-IN" sz="1700" b="0"/>
                        <a:t>Q2 FY 2020-21</a:t>
                      </a:r>
                    </a:p>
                  </a:txBody>
                  <a:tcPr marL="68705" marR="68705" marT="34353" marB="34353"/>
                </a:tc>
                <a:tc>
                  <a:txBody>
                    <a:bodyPr/>
                    <a:lstStyle/>
                    <a:p>
                      <a:pPr algn="ctr"/>
                      <a:r>
                        <a:rPr lang="en-IN" sz="1700"/>
                        <a:t>20,385</a:t>
                      </a:r>
                    </a:p>
                  </a:txBody>
                  <a:tcPr marL="68705" marR="68705" marT="34353" marB="34353"/>
                </a:tc>
                <a:tc>
                  <a:txBody>
                    <a:bodyPr/>
                    <a:lstStyle/>
                    <a:p>
                      <a:pPr algn="ctr"/>
                      <a:r>
                        <a:rPr lang="en-IN" sz="1700"/>
                        <a:t>1,766</a:t>
                      </a:r>
                    </a:p>
                  </a:txBody>
                  <a:tcPr marL="68705" marR="68705" marT="34353" marB="34353"/>
                </a:tc>
                <a:tc>
                  <a:txBody>
                    <a:bodyPr/>
                    <a:lstStyle/>
                    <a:p>
                      <a:pPr algn="ctr"/>
                      <a:r>
                        <a:rPr lang="en-IN" sz="1700"/>
                        <a:t>18,619</a:t>
                      </a:r>
                    </a:p>
                  </a:txBody>
                  <a:tcPr marL="68705" marR="68705" marT="34353" marB="34353"/>
                </a:tc>
                <a:extLst>
                  <a:ext uri="{0D108BD9-81ED-4DB2-BD59-A6C34878D82A}">
                    <a16:rowId xmlns:a16="http://schemas.microsoft.com/office/drawing/2014/main" val="1965187524"/>
                  </a:ext>
                </a:extLst>
              </a:tr>
              <a:tr h="331924">
                <a:tc>
                  <a:txBody>
                    <a:bodyPr/>
                    <a:lstStyle/>
                    <a:p>
                      <a:r>
                        <a:rPr lang="en-IN" sz="1700" b="0"/>
                        <a:t>Q3 FY 2020-21</a:t>
                      </a:r>
                    </a:p>
                  </a:txBody>
                  <a:tcPr marL="68705" marR="68705" marT="34353" marB="34353"/>
                </a:tc>
                <a:tc>
                  <a:txBody>
                    <a:bodyPr/>
                    <a:lstStyle/>
                    <a:p>
                      <a:pPr algn="ctr"/>
                      <a:r>
                        <a:rPr lang="en-IN" sz="1700"/>
                        <a:t>20,909</a:t>
                      </a:r>
                    </a:p>
                  </a:txBody>
                  <a:tcPr marL="68705" marR="68705" marT="34353" marB="34353"/>
                </a:tc>
                <a:tc>
                  <a:txBody>
                    <a:bodyPr/>
                    <a:lstStyle/>
                    <a:p>
                      <a:pPr algn="ctr"/>
                      <a:r>
                        <a:rPr lang="en-IN" sz="1700"/>
                        <a:t>1,801</a:t>
                      </a:r>
                    </a:p>
                  </a:txBody>
                  <a:tcPr marL="68705" marR="68705" marT="34353" marB="34353"/>
                </a:tc>
                <a:tc>
                  <a:txBody>
                    <a:bodyPr/>
                    <a:lstStyle/>
                    <a:p>
                      <a:pPr algn="ctr"/>
                      <a:r>
                        <a:rPr lang="en-IN" sz="1700"/>
                        <a:t> 19,108</a:t>
                      </a:r>
                    </a:p>
                  </a:txBody>
                  <a:tcPr marL="68705" marR="68705" marT="34353" marB="34353"/>
                </a:tc>
                <a:extLst>
                  <a:ext uri="{0D108BD9-81ED-4DB2-BD59-A6C34878D82A}">
                    <a16:rowId xmlns:a16="http://schemas.microsoft.com/office/drawing/2014/main" val="1038700731"/>
                  </a:ext>
                </a:extLst>
              </a:tr>
              <a:tr h="331924">
                <a:tc>
                  <a:txBody>
                    <a:bodyPr/>
                    <a:lstStyle/>
                    <a:p>
                      <a:r>
                        <a:rPr lang="en-IN" sz="1700" b="0" dirty="0"/>
                        <a:t>Q4 FY 2020-21</a:t>
                      </a:r>
                    </a:p>
                  </a:txBody>
                  <a:tcPr marL="68705" marR="68705" marT="34353" marB="34353"/>
                </a:tc>
                <a:tc>
                  <a:txBody>
                    <a:bodyPr/>
                    <a:lstStyle/>
                    <a:p>
                      <a:pPr algn="ctr"/>
                      <a:r>
                        <a:rPr lang="en-IN" sz="1700"/>
                        <a:t>20,695</a:t>
                      </a:r>
                    </a:p>
                  </a:txBody>
                  <a:tcPr marL="68705" marR="68705" marT="34353" marB="34353"/>
                </a:tc>
                <a:tc>
                  <a:txBody>
                    <a:bodyPr/>
                    <a:lstStyle/>
                    <a:p>
                      <a:pPr algn="ctr"/>
                      <a:r>
                        <a:rPr lang="en-IN" sz="1700"/>
                        <a:t>1,200</a:t>
                      </a:r>
                    </a:p>
                  </a:txBody>
                  <a:tcPr marL="68705" marR="68705" marT="34353" marB="34353"/>
                </a:tc>
                <a:tc>
                  <a:txBody>
                    <a:bodyPr/>
                    <a:lstStyle/>
                    <a:p>
                      <a:pPr algn="ctr"/>
                      <a:r>
                        <a:rPr lang="en-IN" sz="1700"/>
                        <a:t>19,494</a:t>
                      </a:r>
                    </a:p>
                  </a:txBody>
                  <a:tcPr marL="68705" marR="68705" marT="34353" marB="34353"/>
                </a:tc>
                <a:extLst>
                  <a:ext uri="{0D108BD9-81ED-4DB2-BD59-A6C34878D82A}">
                    <a16:rowId xmlns:a16="http://schemas.microsoft.com/office/drawing/2014/main" val="474728439"/>
                  </a:ext>
                </a:extLst>
              </a:tr>
              <a:tr h="331924">
                <a:tc>
                  <a:txBody>
                    <a:bodyPr/>
                    <a:lstStyle/>
                    <a:p>
                      <a:r>
                        <a:rPr lang="en-IN" sz="1700" b="1" dirty="0"/>
                        <a:t> FY2020-21</a:t>
                      </a:r>
                    </a:p>
                  </a:txBody>
                  <a:tcPr marL="68705" marR="68705" marT="34353" marB="34353"/>
                </a:tc>
                <a:tc>
                  <a:txBody>
                    <a:bodyPr/>
                    <a:lstStyle/>
                    <a:p>
                      <a:pPr algn="ctr"/>
                      <a:r>
                        <a:rPr lang="en-IN" sz="1700" b="1"/>
                        <a:t>80,185</a:t>
                      </a:r>
                    </a:p>
                  </a:txBody>
                  <a:tcPr marL="68705" marR="68705" marT="34353" marB="34353"/>
                </a:tc>
                <a:tc>
                  <a:txBody>
                    <a:bodyPr/>
                    <a:lstStyle/>
                    <a:p>
                      <a:pPr algn="ctr"/>
                      <a:r>
                        <a:rPr lang="en-IN" sz="1700" b="1" dirty="0"/>
                        <a:t>5,746</a:t>
                      </a:r>
                    </a:p>
                  </a:txBody>
                  <a:tcPr marL="68705" marR="68705" marT="34353" marB="34353"/>
                </a:tc>
                <a:tc>
                  <a:txBody>
                    <a:bodyPr/>
                    <a:lstStyle/>
                    <a:p>
                      <a:pPr algn="ctr"/>
                      <a:r>
                        <a:rPr lang="en-IN" sz="1700" b="1" dirty="0"/>
                        <a:t>80,185</a:t>
                      </a:r>
                    </a:p>
                  </a:txBody>
                  <a:tcPr marL="68705" marR="68705" marT="34353" marB="34353"/>
                </a:tc>
                <a:extLst>
                  <a:ext uri="{0D108BD9-81ED-4DB2-BD59-A6C34878D82A}">
                    <a16:rowId xmlns:a16="http://schemas.microsoft.com/office/drawing/2014/main" val="4135941423"/>
                  </a:ext>
                </a:extLst>
              </a:tr>
            </a:tbl>
          </a:graphicData>
        </a:graphic>
      </p:graphicFrame>
      <p:sp>
        <p:nvSpPr>
          <p:cNvPr id="9" name="TextBox 8">
            <a:extLst>
              <a:ext uri="{FF2B5EF4-FFF2-40B4-BE49-F238E27FC236}">
                <a16:creationId xmlns:a16="http://schemas.microsoft.com/office/drawing/2014/main" id="{CB4BBD17-147A-4537-B26D-9CEFCD5D0A02}"/>
              </a:ext>
            </a:extLst>
          </p:cNvPr>
          <p:cNvSpPr txBox="1"/>
          <p:nvPr/>
        </p:nvSpPr>
        <p:spPr>
          <a:xfrm>
            <a:off x="11575" y="3429000"/>
            <a:ext cx="4207932" cy="3862596"/>
          </a:xfrm>
          <a:prstGeom prst="rect">
            <a:avLst/>
          </a:prstGeom>
          <a:noFill/>
        </p:spPr>
        <p:txBody>
          <a:bodyPr wrap="square" rtlCol="0">
            <a:spAutoFit/>
          </a:bodyPr>
          <a:lstStyle/>
          <a:p>
            <a:pPr marL="285750" indent="-285750" eaLnBrk="1" hangingPunct="1">
              <a:spcBef>
                <a:spcPct val="50000"/>
              </a:spcBef>
              <a:buFont typeface="Arial" panose="020B0604020202020204" pitchFamily="34" charset="0"/>
              <a:buChar char="•"/>
            </a:pPr>
            <a:r>
              <a:rPr lang="en-US" altLang="en-US" sz="1400" b="1" dirty="0">
                <a:latin typeface="Roboto" panose="02000000000000000000" pitchFamily="2" charset="0"/>
                <a:ea typeface="Roboto" panose="02000000000000000000" pitchFamily="2" charset="0"/>
              </a:rPr>
              <a:t>Private Transfers (receipts): </a:t>
            </a:r>
          </a:p>
          <a:p>
            <a:pPr eaLnBrk="1" hangingPunct="1">
              <a:spcBef>
                <a:spcPct val="50000"/>
              </a:spcBef>
            </a:pPr>
            <a:r>
              <a:rPr lang="en-US" altLang="en-US" sz="1400" dirty="0">
                <a:latin typeface="Roboto" panose="02000000000000000000" pitchFamily="2" charset="0"/>
                <a:ea typeface="Roboto" panose="02000000000000000000" pitchFamily="2" charset="0"/>
              </a:rPr>
              <a:t>FY 2020 : Average $21 bn per quarter.</a:t>
            </a:r>
          </a:p>
          <a:p>
            <a:pPr eaLnBrk="1" hangingPunct="1">
              <a:spcBef>
                <a:spcPct val="50000"/>
              </a:spcBef>
            </a:pPr>
            <a:r>
              <a:rPr lang="en-US" altLang="en-US" sz="1400" dirty="0">
                <a:latin typeface="Roboto" panose="02000000000000000000" pitchFamily="2" charset="0"/>
                <a:ea typeface="Roboto" panose="02000000000000000000" pitchFamily="2" charset="0"/>
              </a:rPr>
              <a:t>FY 2021: Average $20 bn per quarter.</a:t>
            </a:r>
          </a:p>
          <a:p>
            <a:pPr eaLnBrk="1" hangingPunct="1">
              <a:spcBef>
                <a:spcPct val="50000"/>
              </a:spcBef>
            </a:pPr>
            <a:r>
              <a:rPr lang="en-US" altLang="en-US" sz="1400" dirty="0">
                <a:latin typeface="Roboto" panose="02000000000000000000" pitchFamily="2" charset="0"/>
                <a:ea typeface="Roboto" panose="02000000000000000000" pitchFamily="2" charset="0"/>
              </a:rPr>
              <a:t> Private transfers(receipts) are  expected to grow by 4% in FY22, value – 83.4bn$</a:t>
            </a:r>
          </a:p>
          <a:p>
            <a:pPr marL="285750" indent="-285750" eaLnBrk="1" hangingPunct="1">
              <a:spcBef>
                <a:spcPct val="50000"/>
              </a:spcBef>
              <a:buFont typeface="Arial" panose="020B0604020202020204" pitchFamily="34" charset="0"/>
              <a:buChar char="•"/>
            </a:pPr>
            <a:r>
              <a:rPr lang="en-US" altLang="en-US" sz="1400" b="1" dirty="0">
                <a:latin typeface="Roboto" panose="02000000000000000000" pitchFamily="2" charset="0"/>
                <a:ea typeface="Roboto" panose="02000000000000000000" pitchFamily="2" charset="0"/>
              </a:rPr>
              <a:t>Private Transfers (payments):</a:t>
            </a:r>
          </a:p>
          <a:p>
            <a:pPr eaLnBrk="1" hangingPunct="1">
              <a:spcBef>
                <a:spcPct val="50000"/>
              </a:spcBef>
            </a:pPr>
            <a:r>
              <a:rPr lang="en-US" altLang="en-US" sz="1400" dirty="0">
                <a:latin typeface="Roboto" panose="02000000000000000000" pitchFamily="2" charset="0"/>
                <a:ea typeface="Roboto" panose="02000000000000000000" pitchFamily="2" charset="0"/>
              </a:rPr>
              <a:t>FY 2020: Average $1450mn per quarter</a:t>
            </a:r>
          </a:p>
          <a:p>
            <a:pPr eaLnBrk="1" hangingPunct="1">
              <a:spcBef>
                <a:spcPct val="50000"/>
              </a:spcBef>
            </a:pPr>
            <a:r>
              <a:rPr lang="en-US" altLang="en-US" sz="1400" dirty="0">
                <a:latin typeface="Roboto" panose="02000000000000000000" pitchFamily="2" charset="0"/>
                <a:ea typeface="Roboto" panose="02000000000000000000" pitchFamily="2" charset="0"/>
              </a:rPr>
              <a:t>FY 2021: Average $1440mn per quarter</a:t>
            </a:r>
          </a:p>
          <a:p>
            <a:pPr eaLnBrk="1" hangingPunct="1">
              <a:spcBef>
                <a:spcPct val="50000"/>
              </a:spcBef>
            </a:pPr>
            <a:r>
              <a:rPr lang="en-US" altLang="en-US" sz="1400" dirty="0">
                <a:latin typeface="Roboto" panose="02000000000000000000" pitchFamily="2" charset="0"/>
                <a:ea typeface="Roboto" panose="02000000000000000000" pitchFamily="2" charset="0"/>
              </a:rPr>
              <a:t>Private transfers(payments) are expected to grow by 17% in FY22, value – 6722mn$.</a:t>
            </a:r>
          </a:p>
          <a:p>
            <a:pPr marL="285750" indent="-285750" eaLnBrk="1" hangingPunct="1">
              <a:spcBef>
                <a:spcPct val="50000"/>
              </a:spcBef>
              <a:buFont typeface="Arial" panose="020B0604020202020204" pitchFamily="34" charset="0"/>
              <a:buChar char="•"/>
            </a:pPr>
            <a:r>
              <a:rPr lang="en-US" altLang="en-US" sz="1400" dirty="0">
                <a:latin typeface="Roboto" panose="02000000000000000000" pitchFamily="2" charset="0"/>
                <a:ea typeface="Roboto" panose="02000000000000000000" pitchFamily="2" charset="0"/>
              </a:rPr>
              <a:t>India continues to top the list of countries with the highest money transfers received.</a:t>
            </a:r>
          </a:p>
          <a:p>
            <a:pPr marL="285750" indent="-285750" eaLnBrk="1" hangingPunct="1">
              <a:spcBef>
                <a:spcPct val="50000"/>
              </a:spcBef>
              <a:buFont typeface="Arial" panose="020B0604020202020204" pitchFamily="34" charset="0"/>
              <a:buChar char="•"/>
            </a:pPr>
            <a:endParaRPr lang="en-US" altLang="en-US"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12009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lowchart: Document 2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75B9C2-E5D8-43EF-B0AD-31CAA8C730C0}"/>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kern="1200">
                <a:solidFill>
                  <a:srgbClr val="FFFFFF"/>
                </a:solidFill>
                <a:latin typeface="+mj-lt"/>
                <a:ea typeface="+mj-ea"/>
                <a:cs typeface="+mj-cs"/>
              </a:rPr>
              <a:t>TRAVEL</a:t>
            </a:r>
          </a:p>
        </p:txBody>
      </p:sp>
      <p:graphicFrame>
        <p:nvGraphicFramePr>
          <p:cNvPr id="4" name="Table 4">
            <a:extLst>
              <a:ext uri="{FF2B5EF4-FFF2-40B4-BE49-F238E27FC236}">
                <a16:creationId xmlns:a16="http://schemas.microsoft.com/office/drawing/2014/main" id="{4E262637-8B4B-4C81-A6A6-0B171D3315D1}"/>
              </a:ext>
            </a:extLst>
          </p:cNvPr>
          <p:cNvGraphicFramePr>
            <a:graphicFrameLocks noGrp="1"/>
          </p:cNvGraphicFramePr>
          <p:nvPr>
            <p:ph idx="1"/>
            <p:extLst>
              <p:ext uri="{D42A27DB-BD31-4B8C-83A1-F6EECF244321}">
                <p14:modId xmlns:p14="http://schemas.microsoft.com/office/powerpoint/2010/main" val="1841133359"/>
              </p:ext>
            </p:extLst>
          </p:nvPr>
        </p:nvGraphicFramePr>
        <p:xfrm>
          <a:off x="4344552" y="0"/>
          <a:ext cx="7847447" cy="6911718"/>
        </p:xfrm>
        <a:graphic>
          <a:graphicData uri="http://schemas.openxmlformats.org/drawingml/2006/table">
            <a:tbl>
              <a:tblPr firstRow="1" bandRow="1">
                <a:solidFill>
                  <a:schemeClr val="bg1"/>
                </a:solidFill>
                <a:tableStyleId>{8799B23B-EC83-4686-B30A-512413B5E67A}</a:tableStyleId>
              </a:tblPr>
              <a:tblGrid>
                <a:gridCol w="2048343">
                  <a:extLst>
                    <a:ext uri="{9D8B030D-6E8A-4147-A177-3AD203B41FA5}">
                      <a16:colId xmlns:a16="http://schemas.microsoft.com/office/drawing/2014/main" val="183741280"/>
                    </a:ext>
                  </a:extLst>
                </a:gridCol>
                <a:gridCol w="2380660">
                  <a:extLst>
                    <a:ext uri="{9D8B030D-6E8A-4147-A177-3AD203B41FA5}">
                      <a16:colId xmlns:a16="http://schemas.microsoft.com/office/drawing/2014/main" val="347644186"/>
                    </a:ext>
                  </a:extLst>
                </a:gridCol>
                <a:gridCol w="1740813">
                  <a:extLst>
                    <a:ext uri="{9D8B030D-6E8A-4147-A177-3AD203B41FA5}">
                      <a16:colId xmlns:a16="http://schemas.microsoft.com/office/drawing/2014/main" val="4241822987"/>
                    </a:ext>
                  </a:extLst>
                </a:gridCol>
                <a:gridCol w="1677631">
                  <a:extLst>
                    <a:ext uri="{9D8B030D-6E8A-4147-A177-3AD203B41FA5}">
                      <a16:colId xmlns:a16="http://schemas.microsoft.com/office/drawing/2014/main" val="2962923268"/>
                    </a:ext>
                  </a:extLst>
                </a:gridCol>
              </a:tblGrid>
              <a:tr h="602193">
                <a:tc>
                  <a:txBody>
                    <a:bodyPr/>
                    <a:lstStyle/>
                    <a:p>
                      <a:endParaRPr lang="en-IN" sz="1700" b="0" cap="none" spc="0" dirty="0">
                        <a:solidFill>
                          <a:schemeClr val="bg1"/>
                        </a:solidFill>
                      </a:endParaRPr>
                    </a:p>
                  </a:txBody>
                  <a:tcPr marL="57969" marR="25142" marT="44592" marB="4459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IN" sz="1700" b="0" cap="none" spc="0">
                          <a:solidFill>
                            <a:schemeClr val="bg1"/>
                          </a:solidFill>
                        </a:rPr>
                        <a:t>RECIEPT (USMN$)</a:t>
                      </a:r>
                    </a:p>
                  </a:txBody>
                  <a:tcPr marL="57969" marR="25142" marT="44592" marB="4459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700" b="0" cap="none" spc="0">
                          <a:solidFill>
                            <a:schemeClr val="bg1"/>
                          </a:solidFill>
                        </a:rPr>
                        <a:t>PAYMENT</a:t>
                      </a:r>
                    </a:p>
                    <a:p>
                      <a:r>
                        <a:rPr lang="en-IN" sz="1700" b="0" cap="none" spc="0">
                          <a:solidFill>
                            <a:schemeClr val="bg1"/>
                          </a:solidFill>
                        </a:rPr>
                        <a:t>(USMN$)</a:t>
                      </a:r>
                    </a:p>
                  </a:txBody>
                  <a:tcPr marL="57969" marR="25142" marT="44592" marB="4459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700" b="0" cap="none" spc="0" dirty="0">
                          <a:solidFill>
                            <a:schemeClr val="bg1"/>
                          </a:solidFill>
                        </a:rPr>
                        <a:t>NET</a:t>
                      </a:r>
                    </a:p>
                    <a:p>
                      <a:r>
                        <a:rPr lang="en-IN" sz="1700" b="0" cap="none" spc="0" dirty="0">
                          <a:solidFill>
                            <a:schemeClr val="bg1"/>
                          </a:solidFill>
                        </a:rPr>
                        <a:t>(USMN$)</a:t>
                      </a:r>
                    </a:p>
                  </a:txBody>
                  <a:tcPr marL="57969" marR="25142" marT="44592" marB="4459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90658692"/>
                  </a:ext>
                </a:extLst>
              </a:tr>
              <a:tr h="350243">
                <a:tc>
                  <a:txBody>
                    <a:bodyPr/>
                    <a:lstStyle/>
                    <a:p>
                      <a:pPr algn="ctr"/>
                      <a:r>
                        <a:rPr lang="en-IN" sz="1700" b="1" cap="none" spc="0">
                          <a:solidFill>
                            <a:schemeClr val="tx1"/>
                          </a:solidFill>
                        </a:rPr>
                        <a:t>FY 2015-16</a:t>
                      </a:r>
                    </a:p>
                  </a:txBody>
                  <a:tcPr marL="57969" marR="25142" marT="44592" marB="44592">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700" b="1" cap="none" spc="0">
                          <a:solidFill>
                            <a:schemeClr val="tx1"/>
                          </a:solidFill>
                        </a:rPr>
                        <a:t>21,268</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700" b="1" cap="none" spc="0">
                          <a:solidFill>
                            <a:schemeClr val="tx1"/>
                          </a:solidFill>
                        </a:rPr>
                        <a:t>14,792</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700" b="1" cap="none" spc="0">
                          <a:solidFill>
                            <a:schemeClr val="tx1"/>
                          </a:solidFill>
                        </a:rPr>
                        <a:t>6,476</a:t>
                      </a:r>
                    </a:p>
                  </a:txBody>
                  <a:tcPr marL="57969" marR="25142" marT="44592" marB="44592">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77245357"/>
                  </a:ext>
                </a:extLst>
              </a:tr>
              <a:tr h="350243">
                <a:tc>
                  <a:txBody>
                    <a:bodyPr/>
                    <a:lstStyle/>
                    <a:p>
                      <a:pPr algn="ctr"/>
                      <a:r>
                        <a:rPr lang="en-IN" sz="1700" b="1" cap="none" spc="0">
                          <a:solidFill>
                            <a:schemeClr val="tx1"/>
                          </a:solidFill>
                        </a:rPr>
                        <a:t>FY 2016-17</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b="1" cap="none" spc="0" dirty="0">
                          <a:solidFill>
                            <a:schemeClr val="tx1"/>
                          </a:solidFill>
                        </a:rPr>
                        <a:t>23,244</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b="1" cap="none" spc="0">
                          <a:solidFill>
                            <a:schemeClr val="tx1"/>
                          </a:solidFill>
                        </a:rPr>
                        <a:t>16,451</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b="1" cap="none" spc="0">
                          <a:solidFill>
                            <a:schemeClr val="tx1"/>
                          </a:solidFill>
                        </a:rPr>
                        <a:t>6,792</a:t>
                      </a:r>
                    </a:p>
                  </a:txBody>
                  <a:tcPr marL="57969" marR="25142" marT="44592" marB="4459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058310196"/>
                  </a:ext>
                </a:extLst>
              </a:tr>
              <a:tr h="350243">
                <a:tc>
                  <a:txBody>
                    <a:bodyPr/>
                    <a:lstStyle/>
                    <a:p>
                      <a:pPr algn="ctr"/>
                      <a:r>
                        <a:rPr lang="en-IN" sz="1700" b="1" cap="none" spc="0" dirty="0">
                          <a:solidFill>
                            <a:schemeClr val="tx1"/>
                          </a:solidFill>
                        </a:rPr>
                        <a:t>FY 2017-18</a:t>
                      </a:r>
                    </a:p>
                  </a:txBody>
                  <a:tcPr marL="57969" marR="25142" marT="44592" marB="445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b="1" cap="none" spc="0" dirty="0">
                          <a:solidFill>
                            <a:schemeClr val="tx1"/>
                          </a:solidFill>
                        </a:rPr>
                        <a:t>28,355</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b="1" cap="none" spc="0" dirty="0">
                          <a:solidFill>
                            <a:schemeClr val="tx1"/>
                          </a:solidFill>
                        </a:rPr>
                        <a:t>19,516</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b="1" cap="none" spc="0" dirty="0">
                          <a:solidFill>
                            <a:schemeClr val="tx1"/>
                          </a:solidFill>
                        </a:rPr>
                        <a:t>8,839</a:t>
                      </a:r>
                    </a:p>
                  </a:txBody>
                  <a:tcPr marL="57969" marR="25142" marT="44592" marB="445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200502713"/>
                  </a:ext>
                </a:extLst>
              </a:tr>
              <a:tr h="350243">
                <a:tc>
                  <a:txBody>
                    <a:bodyPr/>
                    <a:lstStyle/>
                    <a:p>
                      <a:pPr algn="ctr"/>
                      <a:r>
                        <a:rPr lang="en-IN" sz="1700" cap="none" spc="0" dirty="0">
                          <a:solidFill>
                            <a:schemeClr val="tx1"/>
                          </a:solidFill>
                        </a:rPr>
                        <a:t>Q1FY 2018-19</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6,448</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5,914</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dirty="0">
                          <a:solidFill>
                            <a:schemeClr val="tx1"/>
                          </a:solidFill>
                        </a:rPr>
                        <a:t>534</a:t>
                      </a:r>
                    </a:p>
                  </a:txBody>
                  <a:tcPr marL="57969" marR="25142" marT="44592" marB="4459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346576372"/>
                  </a:ext>
                </a:extLst>
              </a:tr>
              <a:tr h="350243">
                <a:tc>
                  <a:txBody>
                    <a:bodyPr/>
                    <a:lstStyle/>
                    <a:p>
                      <a:pPr algn="ctr"/>
                      <a:r>
                        <a:rPr lang="en-IN" sz="1700" cap="none" spc="0" dirty="0">
                          <a:solidFill>
                            <a:schemeClr val="tx1"/>
                          </a:solidFill>
                        </a:rPr>
                        <a:t>Q2FY 2018-19</a:t>
                      </a:r>
                    </a:p>
                  </a:txBody>
                  <a:tcPr marL="57969" marR="25142" marT="44592" marB="445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7,038</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5,813</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1,225</a:t>
                      </a:r>
                    </a:p>
                  </a:txBody>
                  <a:tcPr marL="57969" marR="25142" marT="44592" marB="445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537997555"/>
                  </a:ext>
                </a:extLst>
              </a:tr>
              <a:tr h="350243">
                <a:tc>
                  <a:txBody>
                    <a:bodyPr/>
                    <a:lstStyle/>
                    <a:p>
                      <a:pPr algn="ctr"/>
                      <a:r>
                        <a:rPr lang="en-IN" sz="1700" cap="none" spc="0">
                          <a:solidFill>
                            <a:schemeClr val="tx1"/>
                          </a:solidFill>
                        </a:rPr>
                        <a:t>Q3FY 2018-19</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7,382</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4,865</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2,508</a:t>
                      </a:r>
                    </a:p>
                  </a:txBody>
                  <a:tcPr marL="57969" marR="25142" marT="44592" marB="4459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337741661"/>
                  </a:ext>
                </a:extLst>
              </a:tr>
              <a:tr h="350243">
                <a:tc>
                  <a:txBody>
                    <a:bodyPr/>
                    <a:lstStyle/>
                    <a:p>
                      <a:pPr algn="ctr"/>
                      <a:r>
                        <a:rPr lang="en-IN" sz="1700" cap="none" spc="0">
                          <a:solidFill>
                            <a:schemeClr val="tx1"/>
                          </a:solidFill>
                        </a:rPr>
                        <a:t>Q4FY 2018-19</a:t>
                      </a:r>
                    </a:p>
                  </a:txBody>
                  <a:tcPr marL="57969" marR="25142" marT="44592" marB="445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7,583</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5,112</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2,470</a:t>
                      </a:r>
                    </a:p>
                  </a:txBody>
                  <a:tcPr marL="57969" marR="25142" marT="44592" marB="445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285535265"/>
                  </a:ext>
                </a:extLst>
              </a:tr>
              <a:tr h="350243">
                <a:tc>
                  <a:txBody>
                    <a:bodyPr/>
                    <a:lstStyle/>
                    <a:p>
                      <a:pPr algn="ctr"/>
                      <a:r>
                        <a:rPr lang="en-IN" sz="1700" cap="none" spc="0" dirty="0">
                          <a:ln>
                            <a:solidFill>
                              <a:sysClr val="windowText" lastClr="000000"/>
                            </a:solidFill>
                          </a:ln>
                          <a:solidFill>
                            <a:sysClr val="windowText" lastClr="000000"/>
                          </a:solidFill>
                        </a:rPr>
                        <a:t>FY 2018-19</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dirty="0">
                          <a:ln>
                            <a:solidFill>
                              <a:sysClr val="windowText" lastClr="000000"/>
                            </a:solidFill>
                          </a:ln>
                          <a:solidFill>
                            <a:sysClr val="windowText" lastClr="000000"/>
                          </a:solidFill>
                        </a:rPr>
                        <a:t>28,441</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dirty="0">
                          <a:ln>
                            <a:solidFill>
                              <a:sysClr val="windowText" lastClr="000000"/>
                            </a:solidFill>
                          </a:ln>
                          <a:solidFill>
                            <a:sysClr val="windowText" lastClr="000000"/>
                          </a:solidFill>
                        </a:rPr>
                        <a:t>21,704</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dirty="0">
                          <a:ln>
                            <a:solidFill>
                              <a:sysClr val="windowText" lastClr="000000"/>
                            </a:solidFill>
                          </a:ln>
                          <a:solidFill>
                            <a:sysClr val="windowText" lastClr="000000"/>
                          </a:solidFill>
                        </a:rPr>
                        <a:t>6,737</a:t>
                      </a:r>
                    </a:p>
                  </a:txBody>
                  <a:tcPr marL="57969" marR="25142" marT="44592" marB="4459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776596456"/>
                  </a:ext>
                </a:extLst>
              </a:tr>
              <a:tr h="350243">
                <a:tc>
                  <a:txBody>
                    <a:bodyPr/>
                    <a:lstStyle/>
                    <a:p>
                      <a:pPr algn="ctr"/>
                      <a:r>
                        <a:rPr lang="en-IN" sz="1700" cap="none" spc="0">
                          <a:solidFill>
                            <a:schemeClr val="tx1"/>
                          </a:solidFill>
                        </a:rPr>
                        <a:t>Q1 FY 2019-20</a:t>
                      </a:r>
                    </a:p>
                  </a:txBody>
                  <a:tcPr marL="57969" marR="25142" marT="44592" marB="445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6,950</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dirty="0">
                          <a:solidFill>
                            <a:schemeClr val="tx1"/>
                          </a:solidFill>
                        </a:rPr>
                        <a:t>6,203</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dirty="0">
                          <a:solidFill>
                            <a:schemeClr val="tx1"/>
                          </a:solidFill>
                        </a:rPr>
                        <a:t>747</a:t>
                      </a:r>
                    </a:p>
                  </a:txBody>
                  <a:tcPr marL="57969" marR="25142" marT="44592" marB="445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519643550"/>
                  </a:ext>
                </a:extLst>
              </a:tr>
              <a:tr h="350243">
                <a:tc>
                  <a:txBody>
                    <a:bodyPr/>
                    <a:lstStyle/>
                    <a:p>
                      <a:pPr algn="ctr"/>
                      <a:r>
                        <a:rPr lang="en-IN" sz="1700" cap="none" spc="0">
                          <a:solidFill>
                            <a:schemeClr val="tx1"/>
                          </a:solidFill>
                        </a:rPr>
                        <a:t>Q2 FY 2019-20</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7,643</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6,031</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1,611</a:t>
                      </a:r>
                    </a:p>
                  </a:txBody>
                  <a:tcPr marL="57969" marR="25142" marT="44592" marB="4459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86465138"/>
                  </a:ext>
                </a:extLst>
              </a:tr>
              <a:tr h="350243">
                <a:tc>
                  <a:txBody>
                    <a:bodyPr/>
                    <a:lstStyle/>
                    <a:p>
                      <a:pPr algn="ctr"/>
                      <a:r>
                        <a:rPr lang="en-IN" sz="1700" cap="none" spc="0">
                          <a:solidFill>
                            <a:schemeClr val="tx1"/>
                          </a:solidFill>
                        </a:rPr>
                        <a:t>Q3 FY 2019-20</a:t>
                      </a:r>
                    </a:p>
                  </a:txBody>
                  <a:tcPr marL="57969" marR="25142" marT="44592" marB="445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8,545</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5,569</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2,977</a:t>
                      </a:r>
                    </a:p>
                  </a:txBody>
                  <a:tcPr marL="57969" marR="25142" marT="44592" marB="445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15842709"/>
                  </a:ext>
                </a:extLst>
              </a:tr>
              <a:tr h="350243">
                <a:tc>
                  <a:txBody>
                    <a:bodyPr/>
                    <a:lstStyle/>
                    <a:p>
                      <a:pPr algn="ctr"/>
                      <a:r>
                        <a:rPr lang="en-IN" sz="1700" cap="none" spc="0">
                          <a:solidFill>
                            <a:schemeClr val="tx1"/>
                          </a:solidFill>
                        </a:rPr>
                        <a:t>Q4 FY 2019-20</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6,860</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4,208</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2,652</a:t>
                      </a:r>
                    </a:p>
                  </a:txBody>
                  <a:tcPr marL="57969" marR="25142" marT="44592" marB="4459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031966199"/>
                  </a:ext>
                </a:extLst>
              </a:tr>
              <a:tr h="350243">
                <a:tc>
                  <a:txBody>
                    <a:bodyPr/>
                    <a:lstStyle/>
                    <a:p>
                      <a:pPr algn="ctr"/>
                      <a:r>
                        <a:rPr lang="en-IN" sz="1700" cap="none" spc="0" dirty="0">
                          <a:ln>
                            <a:solidFill>
                              <a:sysClr val="windowText" lastClr="000000"/>
                            </a:solidFill>
                          </a:ln>
                          <a:solidFill>
                            <a:schemeClr val="tx1"/>
                          </a:solidFill>
                        </a:rPr>
                        <a:t>FY 2019-20</a:t>
                      </a:r>
                    </a:p>
                  </a:txBody>
                  <a:tcPr marL="57969" marR="25142" marT="44592" marB="445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dirty="0">
                          <a:ln>
                            <a:solidFill>
                              <a:sysClr val="windowText" lastClr="000000"/>
                            </a:solidFill>
                          </a:ln>
                          <a:solidFill>
                            <a:schemeClr val="tx1"/>
                          </a:solidFill>
                        </a:rPr>
                        <a:t>29,998</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dirty="0">
                          <a:ln>
                            <a:solidFill>
                              <a:sysClr val="windowText" lastClr="000000"/>
                            </a:solidFill>
                          </a:ln>
                          <a:solidFill>
                            <a:schemeClr val="tx1"/>
                          </a:solidFill>
                        </a:rPr>
                        <a:t>22,011</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dirty="0">
                          <a:ln>
                            <a:solidFill>
                              <a:sysClr val="windowText" lastClr="000000"/>
                            </a:solidFill>
                          </a:ln>
                          <a:solidFill>
                            <a:schemeClr val="tx1"/>
                          </a:solidFill>
                        </a:rPr>
                        <a:t>7,987</a:t>
                      </a:r>
                    </a:p>
                  </a:txBody>
                  <a:tcPr marL="57969" marR="25142" marT="44592" marB="445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840768022"/>
                  </a:ext>
                </a:extLst>
              </a:tr>
              <a:tr h="350243">
                <a:tc>
                  <a:txBody>
                    <a:bodyPr/>
                    <a:lstStyle/>
                    <a:p>
                      <a:pPr algn="ctr"/>
                      <a:r>
                        <a:rPr lang="en-IN" sz="1700" cap="none" spc="0">
                          <a:solidFill>
                            <a:schemeClr val="tx1"/>
                          </a:solidFill>
                        </a:rPr>
                        <a:t>Q1 FY 2020-21</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1,868</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2,766</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(-)897</a:t>
                      </a:r>
                    </a:p>
                  </a:txBody>
                  <a:tcPr marL="57969" marR="25142" marT="44592" marB="4459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50305497"/>
                  </a:ext>
                </a:extLst>
              </a:tr>
              <a:tr h="350243">
                <a:tc>
                  <a:txBody>
                    <a:bodyPr/>
                    <a:lstStyle/>
                    <a:p>
                      <a:pPr algn="ctr"/>
                      <a:r>
                        <a:rPr lang="en-IN" sz="1700" cap="none" spc="0">
                          <a:solidFill>
                            <a:schemeClr val="tx1"/>
                          </a:solidFill>
                        </a:rPr>
                        <a:t>Q2 FY 2020-21</a:t>
                      </a:r>
                    </a:p>
                  </a:txBody>
                  <a:tcPr marL="57969" marR="25142" marT="44592" marB="445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2,138</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2,764</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(-)626</a:t>
                      </a:r>
                    </a:p>
                  </a:txBody>
                  <a:tcPr marL="57969" marR="25142" marT="44592" marB="445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057927708"/>
                  </a:ext>
                </a:extLst>
              </a:tr>
              <a:tr h="350243">
                <a:tc>
                  <a:txBody>
                    <a:bodyPr/>
                    <a:lstStyle/>
                    <a:p>
                      <a:pPr algn="ctr"/>
                      <a:r>
                        <a:rPr lang="en-IN" sz="1700" cap="none" spc="0">
                          <a:solidFill>
                            <a:schemeClr val="tx1"/>
                          </a:solidFill>
                        </a:rPr>
                        <a:t>Q3 FY 2020-21</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2,170</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2,836</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a:solidFill>
                            <a:schemeClr val="tx1"/>
                          </a:solidFill>
                        </a:rPr>
                        <a:t>(-)667</a:t>
                      </a:r>
                    </a:p>
                  </a:txBody>
                  <a:tcPr marL="57969" marR="25142" marT="44592" marB="4459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995931385"/>
                  </a:ext>
                </a:extLst>
              </a:tr>
              <a:tr h="350243">
                <a:tc>
                  <a:txBody>
                    <a:bodyPr/>
                    <a:lstStyle/>
                    <a:p>
                      <a:pPr algn="ctr"/>
                      <a:r>
                        <a:rPr lang="en-IN" sz="1700" cap="none" spc="0">
                          <a:solidFill>
                            <a:schemeClr val="tx1"/>
                          </a:solidFill>
                        </a:rPr>
                        <a:t>Q4 FY 2020-21</a:t>
                      </a:r>
                    </a:p>
                  </a:txBody>
                  <a:tcPr marL="57969" marR="25142" marT="44592" marB="445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2,308</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3,141</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700" cap="none" spc="0">
                          <a:solidFill>
                            <a:schemeClr val="tx1"/>
                          </a:solidFill>
                        </a:rPr>
                        <a:t>(-)834</a:t>
                      </a:r>
                    </a:p>
                  </a:txBody>
                  <a:tcPr marL="57969" marR="25142" marT="44592" marB="445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112108801"/>
                  </a:ext>
                </a:extLst>
              </a:tr>
              <a:tr h="350243">
                <a:tc>
                  <a:txBody>
                    <a:bodyPr/>
                    <a:lstStyle/>
                    <a:p>
                      <a:pPr algn="ctr"/>
                      <a:r>
                        <a:rPr lang="en-IN" sz="1700" cap="none" spc="0" dirty="0">
                          <a:ln>
                            <a:solidFill>
                              <a:sysClr val="windowText" lastClr="000000"/>
                            </a:solidFill>
                          </a:ln>
                          <a:solidFill>
                            <a:schemeClr val="tx1"/>
                          </a:solidFill>
                        </a:rPr>
                        <a:t>FY 2020-21</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dirty="0">
                          <a:ln>
                            <a:solidFill>
                              <a:sysClr val="windowText" lastClr="000000"/>
                            </a:solidFill>
                          </a:ln>
                          <a:solidFill>
                            <a:schemeClr val="tx1"/>
                          </a:solidFill>
                        </a:rPr>
                        <a:t>8,483</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dirty="0">
                          <a:ln>
                            <a:solidFill>
                              <a:sysClr val="windowText" lastClr="000000"/>
                            </a:solidFill>
                          </a:ln>
                          <a:solidFill>
                            <a:schemeClr val="tx1"/>
                          </a:solidFill>
                        </a:rPr>
                        <a:t>11,507</a:t>
                      </a:r>
                    </a:p>
                  </a:txBody>
                  <a:tcPr marL="57969" marR="25142" marT="44592" marB="445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700" cap="none" spc="0" dirty="0">
                          <a:ln>
                            <a:solidFill>
                              <a:sysClr val="windowText" lastClr="000000"/>
                            </a:solidFill>
                          </a:ln>
                          <a:solidFill>
                            <a:schemeClr val="tx1"/>
                          </a:solidFill>
                        </a:rPr>
                        <a:t>(-)3,024</a:t>
                      </a:r>
                    </a:p>
                  </a:txBody>
                  <a:tcPr marL="57969" marR="25142" marT="44592" marB="44592">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65933389"/>
                  </a:ext>
                </a:extLst>
              </a:tr>
            </a:tbl>
          </a:graphicData>
        </a:graphic>
      </p:graphicFrame>
      <p:sp>
        <p:nvSpPr>
          <p:cNvPr id="9" name="TextBox 8">
            <a:extLst>
              <a:ext uri="{FF2B5EF4-FFF2-40B4-BE49-F238E27FC236}">
                <a16:creationId xmlns:a16="http://schemas.microsoft.com/office/drawing/2014/main" id="{AA1E8D45-938C-4A2E-B98A-BEBE581B150F}"/>
              </a:ext>
            </a:extLst>
          </p:cNvPr>
          <p:cNvSpPr txBox="1"/>
          <p:nvPr/>
        </p:nvSpPr>
        <p:spPr>
          <a:xfrm>
            <a:off x="319531" y="3274160"/>
            <a:ext cx="3877519" cy="360098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As per the WTO, World Tourism Barometer, international tourist arrivals declined by 70% in the first eight months of 2020 over the same period of last year, amid global travel restrictions including many borders fully closed to contain the ongoing COVID-19 pandemic</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International arrivals plunged 81% in July and 79% in August 2020, traditionally the two busiest months of the year and the peak of the northern hemisphere summer season.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In 2019, Indian inbound tourism recorded 17.9 </a:t>
            </a:r>
            <a:r>
              <a:rPr lang="en-US" sz="1200" dirty="0" err="1">
                <a:latin typeface="Roboto" panose="02000000000000000000" pitchFamily="2" charset="0"/>
                <a:ea typeface="Roboto" panose="02000000000000000000" pitchFamily="2" charset="0"/>
              </a:rPr>
              <a:t>mn</a:t>
            </a:r>
            <a:r>
              <a:rPr lang="en-US" sz="1200" dirty="0">
                <a:latin typeface="Roboto" panose="02000000000000000000" pitchFamily="2" charset="0"/>
                <a:ea typeface="Roboto" panose="02000000000000000000" pitchFamily="2" charset="0"/>
              </a:rPr>
              <a:t> international </a:t>
            </a:r>
            <a:r>
              <a:rPr lang="en-US" sz="1200" dirty="0" err="1">
                <a:latin typeface="Roboto" panose="02000000000000000000" pitchFamily="2" charset="0"/>
                <a:ea typeface="Roboto" panose="02000000000000000000" pitchFamily="2" charset="0"/>
              </a:rPr>
              <a:t>travellers</a:t>
            </a:r>
            <a:r>
              <a:rPr lang="en-US" sz="1200" dirty="0">
                <a:latin typeface="Roboto" panose="02000000000000000000" pitchFamily="2" charset="0"/>
                <a:ea typeface="Roboto" panose="02000000000000000000" pitchFamily="2" charset="0"/>
              </a:rPr>
              <a:t>. In the pre-</a:t>
            </a:r>
            <a:r>
              <a:rPr lang="en-US" sz="1200" dirty="0" err="1">
                <a:latin typeface="Roboto" panose="02000000000000000000" pitchFamily="2" charset="0"/>
                <a:ea typeface="Roboto" panose="02000000000000000000" pitchFamily="2" charset="0"/>
              </a:rPr>
              <a:t>COVIDperiod</a:t>
            </a:r>
            <a:r>
              <a:rPr lang="en-US" sz="1200" dirty="0">
                <a:latin typeface="Roboto" panose="02000000000000000000" pitchFamily="2" charset="0"/>
                <a:ea typeface="Roboto" panose="02000000000000000000" pitchFamily="2" charset="0"/>
              </a:rPr>
              <a:t>, India had a global share of 1.2%in international travel.</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Travel receipts are expected to grow by 5% IN FY22 : 8.9bn$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Travel payments are expected to grow by 5% IN FY22 :12bn$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NET TRAVEL RECIEPTS IN FY22 : (-) 3BN$</a:t>
            </a:r>
            <a:endParaRPr lang="en-IN"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82130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FB6A-9EE2-4A70-9979-7E41EE3620ED}"/>
              </a:ext>
            </a:extLst>
          </p:cNvPr>
          <p:cNvSpPr>
            <a:spLocks noGrp="1"/>
          </p:cNvSpPr>
          <p:nvPr>
            <p:ph type="title"/>
          </p:nvPr>
        </p:nvSpPr>
        <p:spPr>
          <a:xfrm>
            <a:off x="838200" y="0"/>
            <a:ext cx="10515600" cy="1325563"/>
          </a:xfrm>
        </p:spPr>
        <p:txBody>
          <a:bodyPr>
            <a:normAutofit/>
          </a:bodyPr>
          <a:lstStyle/>
          <a:p>
            <a:pPr algn="ctr"/>
            <a:r>
              <a:rPr lang="en-IN" sz="4800" dirty="0">
                <a:solidFill>
                  <a:srgbClr val="C00000"/>
                </a:solidFill>
              </a:rPr>
              <a:t>INVISIBLES – EXPECTATION FY2021-22</a:t>
            </a:r>
          </a:p>
        </p:txBody>
      </p:sp>
      <p:graphicFrame>
        <p:nvGraphicFramePr>
          <p:cNvPr id="5" name="Table 5">
            <a:extLst>
              <a:ext uri="{FF2B5EF4-FFF2-40B4-BE49-F238E27FC236}">
                <a16:creationId xmlns:a16="http://schemas.microsoft.com/office/drawing/2014/main" id="{1009014E-27F3-4EBA-8D4B-1425380FA3A3}"/>
              </a:ext>
            </a:extLst>
          </p:cNvPr>
          <p:cNvGraphicFramePr>
            <a:graphicFrameLocks noGrp="1"/>
          </p:cNvGraphicFramePr>
          <p:nvPr>
            <p:ph idx="1"/>
            <p:extLst>
              <p:ext uri="{D42A27DB-BD31-4B8C-83A1-F6EECF244321}">
                <p14:modId xmlns:p14="http://schemas.microsoft.com/office/powerpoint/2010/main" val="2478621983"/>
              </p:ext>
            </p:extLst>
          </p:nvPr>
        </p:nvGraphicFramePr>
        <p:xfrm>
          <a:off x="838200" y="1825625"/>
          <a:ext cx="10515600" cy="41452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869561594"/>
                    </a:ext>
                  </a:extLst>
                </a:gridCol>
                <a:gridCol w="2628900">
                  <a:extLst>
                    <a:ext uri="{9D8B030D-6E8A-4147-A177-3AD203B41FA5}">
                      <a16:colId xmlns:a16="http://schemas.microsoft.com/office/drawing/2014/main" val="2887753742"/>
                    </a:ext>
                  </a:extLst>
                </a:gridCol>
                <a:gridCol w="2628900">
                  <a:extLst>
                    <a:ext uri="{9D8B030D-6E8A-4147-A177-3AD203B41FA5}">
                      <a16:colId xmlns:a16="http://schemas.microsoft.com/office/drawing/2014/main" val="1659283877"/>
                    </a:ext>
                  </a:extLst>
                </a:gridCol>
                <a:gridCol w="2628900">
                  <a:extLst>
                    <a:ext uri="{9D8B030D-6E8A-4147-A177-3AD203B41FA5}">
                      <a16:colId xmlns:a16="http://schemas.microsoft.com/office/drawing/2014/main" val="684842966"/>
                    </a:ext>
                  </a:extLst>
                </a:gridCol>
              </a:tblGrid>
              <a:tr h="370840">
                <a:tc>
                  <a:txBody>
                    <a:bodyPr/>
                    <a:lstStyle/>
                    <a:p>
                      <a:endParaRPr lang="en-IN"/>
                    </a:p>
                  </a:txBody>
                  <a:tcPr/>
                </a:tc>
                <a:tc>
                  <a:txBody>
                    <a:bodyPr/>
                    <a:lstStyle/>
                    <a:p>
                      <a:r>
                        <a:rPr lang="en-IN" dirty="0"/>
                        <a:t>FY 2019-20</a:t>
                      </a:r>
                    </a:p>
                  </a:txBody>
                  <a:tcPr/>
                </a:tc>
                <a:tc>
                  <a:txBody>
                    <a:bodyPr/>
                    <a:lstStyle/>
                    <a:p>
                      <a:r>
                        <a:rPr lang="en-IN" dirty="0"/>
                        <a:t>FY2020-21</a:t>
                      </a:r>
                    </a:p>
                  </a:txBody>
                  <a:tcPr/>
                </a:tc>
                <a:tc>
                  <a:txBody>
                    <a:bodyPr/>
                    <a:lstStyle/>
                    <a:p>
                      <a:r>
                        <a:rPr lang="en-IN" dirty="0"/>
                        <a:t>FY2021-22(projected)</a:t>
                      </a:r>
                    </a:p>
                  </a:txBody>
                  <a:tcPr/>
                </a:tc>
                <a:extLst>
                  <a:ext uri="{0D108BD9-81ED-4DB2-BD59-A6C34878D82A}">
                    <a16:rowId xmlns:a16="http://schemas.microsoft.com/office/drawing/2014/main" val="1576734851"/>
                  </a:ext>
                </a:extLst>
              </a:tr>
              <a:tr h="370840">
                <a:tc>
                  <a:txBody>
                    <a:bodyPr/>
                    <a:lstStyle/>
                    <a:p>
                      <a:r>
                        <a:rPr lang="en-IN" dirty="0"/>
                        <a:t>SERVICES (A)</a:t>
                      </a:r>
                    </a:p>
                  </a:txBody>
                  <a:tcPr/>
                </a:tc>
                <a:tc>
                  <a:txBody>
                    <a:bodyPr/>
                    <a:lstStyle/>
                    <a:p>
                      <a:r>
                        <a:rPr lang="en-IN" dirty="0"/>
                        <a:t>84.9</a:t>
                      </a:r>
                    </a:p>
                  </a:txBody>
                  <a:tcPr/>
                </a:tc>
                <a:tc>
                  <a:txBody>
                    <a:bodyPr/>
                    <a:lstStyle/>
                    <a:p>
                      <a:r>
                        <a:rPr lang="en-IN" dirty="0"/>
                        <a:t>88.5</a:t>
                      </a:r>
                    </a:p>
                  </a:txBody>
                  <a:tcPr/>
                </a:tc>
                <a:tc>
                  <a:txBody>
                    <a:bodyPr/>
                    <a:lstStyle/>
                    <a:p>
                      <a:r>
                        <a:rPr lang="en-IN" dirty="0"/>
                        <a:t>95.6</a:t>
                      </a:r>
                    </a:p>
                  </a:txBody>
                  <a:tcPr/>
                </a:tc>
                <a:extLst>
                  <a:ext uri="{0D108BD9-81ED-4DB2-BD59-A6C34878D82A}">
                    <a16:rowId xmlns:a16="http://schemas.microsoft.com/office/drawing/2014/main" val="585737789"/>
                  </a:ext>
                </a:extLst>
              </a:tr>
              <a:tr h="370840">
                <a:tc>
                  <a:txBody>
                    <a:bodyPr/>
                    <a:lstStyle/>
                    <a:p>
                      <a:r>
                        <a:rPr lang="en-IN" dirty="0"/>
                        <a:t>   =&gt; TRAVEL</a:t>
                      </a:r>
                    </a:p>
                  </a:txBody>
                  <a:tcPr/>
                </a:tc>
                <a:tc>
                  <a:txBody>
                    <a:bodyPr/>
                    <a:lstStyle/>
                    <a:p>
                      <a:r>
                        <a:rPr lang="en-IN" dirty="0"/>
                        <a:t>7.9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(-)3.1</a:t>
                      </a:r>
                    </a:p>
                    <a:p>
                      <a:endParaRPr lang="en-IN" dirty="0"/>
                    </a:p>
                  </a:txBody>
                  <a:tcPr/>
                </a:tc>
                <a:tc>
                  <a:txBody>
                    <a:bodyPr/>
                    <a:lstStyle/>
                    <a:p>
                      <a:r>
                        <a:rPr lang="en-IN" dirty="0"/>
                        <a:t>(-)3</a:t>
                      </a:r>
                    </a:p>
                  </a:txBody>
                  <a:tcPr/>
                </a:tc>
                <a:extLst>
                  <a:ext uri="{0D108BD9-81ED-4DB2-BD59-A6C34878D82A}">
                    <a16:rowId xmlns:a16="http://schemas.microsoft.com/office/drawing/2014/main" val="293992888"/>
                  </a:ext>
                </a:extLst>
              </a:tr>
              <a:tr h="370840">
                <a:tc>
                  <a:txBody>
                    <a:bodyPr/>
                    <a:lstStyle/>
                    <a:p>
                      <a:r>
                        <a:rPr lang="en-IN" dirty="0"/>
                        <a:t>   =&gt; MISCELLANEOUS</a:t>
                      </a:r>
                    </a:p>
                  </a:txBody>
                  <a:tcPr/>
                </a:tc>
                <a:tc>
                  <a:txBody>
                    <a:bodyPr/>
                    <a:lstStyle/>
                    <a:p>
                      <a:r>
                        <a:rPr lang="en-IN" dirty="0"/>
                        <a:t>79.9</a:t>
                      </a:r>
                    </a:p>
                  </a:txBody>
                  <a:tcPr/>
                </a:tc>
                <a:tc>
                  <a:txBody>
                    <a:bodyPr/>
                    <a:lstStyle/>
                    <a:p>
                      <a:r>
                        <a:rPr lang="en-IN" dirty="0"/>
                        <a:t>90</a:t>
                      </a:r>
                    </a:p>
                  </a:txBody>
                  <a:tcPr/>
                </a:tc>
                <a:tc>
                  <a:txBody>
                    <a:bodyPr/>
                    <a:lstStyle/>
                    <a:p>
                      <a:r>
                        <a:rPr lang="en-IN" dirty="0"/>
                        <a:t>97.2</a:t>
                      </a:r>
                    </a:p>
                  </a:txBody>
                  <a:tcPr/>
                </a:tc>
                <a:extLst>
                  <a:ext uri="{0D108BD9-81ED-4DB2-BD59-A6C34878D82A}">
                    <a16:rowId xmlns:a16="http://schemas.microsoft.com/office/drawing/2014/main" val="2588082689"/>
                  </a:ext>
                </a:extLst>
              </a:tr>
              <a:tr h="370840">
                <a:tc>
                  <a:txBody>
                    <a:bodyPr/>
                    <a:lstStyle/>
                    <a:p>
                      <a:pPr algn="ctr"/>
                      <a:r>
                        <a:rPr lang="en-IN" dirty="0"/>
                        <a:t>           =&gt; NET SOFTWARE                   SERVICES</a:t>
                      </a:r>
                    </a:p>
                  </a:txBody>
                  <a:tcPr/>
                </a:tc>
                <a:tc>
                  <a:txBody>
                    <a:bodyPr/>
                    <a:lstStyle/>
                    <a:p>
                      <a:r>
                        <a:rPr lang="en-IN" dirty="0"/>
                        <a:t>84.6</a:t>
                      </a:r>
                    </a:p>
                  </a:txBody>
                  <a:tcPr/>
                </a:tc>
                <a:tc>
                  <a:txBody>
                    <a:bodyPr/>
                    <a:lstStyle/>
                    <a:p>
                      <a:r>
                        <a:rPr lang="en-IN" dirty="0"/>
                        <a:t>89.7</a:t>
                      </a:r>
                    </a:p>
                  </a:txBody>
                  <a:tcPr/>
                </a:tc>
                <a:tc>
                  <a:txBody>
                    <a:bodyPr/>
                    <a:lstStyle/>
                    <a:p>
                      <a:r>
                        <a:rPr lang="en-IN" dirty="0"/>
                        <a:t>34</a:t>
                      </a:r>
                    </a:p>
                  </a:txBody>
                  <a:tcPr/>
                </a:tc>
                <a:extLst>
                  <a:ext uri="{0D108BD9-81ED-4DB2-BD59-A6C34878D82A}">
                    <a16:rowId xmlns:a16="http://schemas.microsoft.com/office/drawing/2014/main" val="2631853610"/>
                  </a:ext>
                </a:extLst>
              </a:tr>
              <a:tr h="370840">
                <a:tc>
                  <a:txBody>
                    <a:bodyPr/>
                    <a:lstStyle/>
                    <a:p>
                      <a:r>
                        <a:rPr lang="en-IN" dirty="0"/>
                        <a:t>TRANSFERS(B)</a:t>
                      </a:r>
                    </a:p>
                  </a:txBody>
                  <a:tcPr/>
                </a:tc>
                <a:tc>
                  <a:txBody>
                    <a:bodyPr/>
                    <a:lstStyle/>
                    <a:p>
                      <a:r>
                        <a:rPr lang="en-IN" dirty="0"/>
                        <a:t>75.2</a:t>
                      </a:r>
                    </a:p>
                  </a:txBody>
                  <a:tcPr/>
                </a:tc>
                <a:tc>
                  <a:txBody>
                    <a:bodyPr/>
                    <a:lstStyle/>
                    <a:p>
                      <a:r>
                        <a:rPr lang="en-IN" dirty="0"/>
                        <a:t>73.4</a:t>
                      </a:r>
                    </a:p>
                  </a:txBody>
                  <a:tcPr/>
                </a:tc>
                <a:tc>
                  <a:txBody>
                    <a:bodyPr/>
                    <a:lstStyle/>
                    <a:p>
                      <a:r>
                        <a:rPr lang="en-IN" dirty="0"/>
                        <a:t>76.7</a:t>
                      </a:r>
                    </a:p>
                  </a:txBody>
                  <a:tcPr/>
                </a:tc>
                <a:extLst>
                  <a:ext uri="{0D108BD9-81ED-4DB2-BD59-A6C34878D82A}">
                    <a16:rowId xmlns:a16="http://schemas.microsoft.com/office/drawing/2014/main" val="127892420"/>
                  </a:ext>
                </a:extLst>
              </a:tr>
              <a:tr h="370840">
                <a:tc>
                  <a:txBody>
                    <a:bodyPr/>
                    <a:lstStyle/>
                    <a:p>
                      <a:r>
                        <a:rPr lang="en-IN" dirty="0"/>
                        <a:t>    =&gt; PRIVATE TRANSFERS</a:t>
                      </a:r>
                    </a:p>
                  </a:txBody>
                  <a:tcPr/>
                </a:tc>
                <a:tc>
                  <a:txBody>
                    <a:bodyPr/>
                    <a:lstStyle/>
                    <a:p>
                      <a:r>
                        <a:rPr lang="en-IN" dirty="0"/>
                        <a:t>76.2</a:t>
                      </a:r>
                    </a:p>
                  </a:txBody>
                  <a:tcPr/>
                </a:tc>
                <a:tc>
                  <a:txBody>
                    <a:bodyPr/>
                    <a:lstStyle/>
                    <a:p>
                      <a:r>
                        <a:rPr lang="en-IN" dirty="0"/>
                        <a:t>74.4</a:t>
                      </a:r>
                    </a:p>
                  </a:txBody>
                  <a:tcPr/>
                </a:tc>
                <a:tc>
                  <a:txBody>
                    <a:bodyPr/>
                    <a:lstStyle/>
                    <a:p>
                      <a:r>
                        <a:rPr lang="en-IN" dirty="0"/>
                        <a:t>77.7</a:t>
                      </a:r>
                    </a:p>
                  </a:txBody>
                  <a:tcPr/>
                </a:tc>
                <a:extLst>
                  <a:ext uri="{0D108BD9-81ED-4DB2-BD59-A6C34878D82A}">
                    <a16:rowId xmlns:a16="http://schemas.microsoft.com/office/drawing/2014/main" val="3786912998"/>
                  </a:ext>
                </a:extLst>
              </a:tr>
              <a:tr h="370840">
                <a:tc>
                  <a:txBody>
                    <a:bodyPr/>
                    <a:lstStyle/>
                    <a:p>
                      <a:r>
                        <a:rPr lang="en-IN" dirty="0"/>
                        <a:t>INCOME(C) </a:t>
                      </a:r>
                    </a:p>
                  </a:txBody>
                  <a:tcPr/>
                </a:tc>
                <a:tc>
                  <a:txBody>
                    <a:bodyPr/>
                    <a:lstStyle/>
                    <a:p>
                      <a:r>
                        <a:rPr lang="en-IN" dirty="0"/>
                        <a:t>(-)30</a:t>
                      </a:r>
                    </a:p>
                  </a:txBody>
                  <a:tcPr/>
                </a:tc>
                <a:tc>
                  <a:txBody>
                    <a:bodyPr/>
                    <a:lstStyle/>
                    <a:p>
                      <a:r>
                        <a:rPr lang="en-IN" dirty="0"/>
                        <a:t>(-)39</a:t>
                      </a:r>
                    </a:p>
                  </a:txBody>
                  <a:tcPr/>
                </a:tc>
                <a:tc>
                  <a:txBody>
                    <a:bodyPr/>
                    <a:lstStyle/>
                    <a:p>
                      <a:r>
                        <a:rPr lang="en-IN" dirty="0"/>
                        <a:t>(-)35</a:t>
                      </a:r>
                    </a:p>
                  </a:txBody>
                  <a:tcPr/>
                </a:tc>
                <a:extLst>
                  <a:ext uri="{0D108BD9-81ED-4DB2-BD59-A6C34878D82A}">
                    <a16:rowId xmlns:a16="http://schemas.microsoft.com/office/drawing/2014/main" val="3544473680"/>
                  </a:ext>
                </a:extLst>
              </a:tr>
              <a:tr h="370840">
                <a:tc>
                  <a:txBody>
                    <a:bodyPr/>
                    <a:lstStyle/>
                    <a:p>
                      <a:r>
                        <a:rPr lang="en-IN" dirty="0"/>
                        <a:t>TOTAL INVISIBLES (A)+(B)+(C)</a:t>
                      </a:r>
                    </a:p>
                  </a:txBody>
                  <a:tcPr/>
                </a:tc>
                <a:tc>
                  <a:txBody>
                    <a:bodyPr/>
                    <a:lstStyle/>
                    <a:p>
                      <a:r>
                        <a:rPr lang="en-IN" dirty="0"/>
                        <a:t>130.1</a:t>
                      </a:r>
                    </a:p>
                  </a:txBody>
                  <a:tcPr/>
                </a:tc>
                <a:tc>
                  <a:txBody>
                    <a:bodyPr/>
                    <a:lstStyle/>
                    <a:p>
                      <a:r>
                        <a:rPr lang="en-IN" dirty="0"/>
                        <a:t>122.9</a:t>
                      </a:r>
                    </a:p>
                  </a:txBody>
                  <a:tcPr/>
                </a:tc>
                <a:tc>
                  <a:txBody>
                    <a:bodyPr/>
                    <a:lstStyle/>
                    <a:p>
                      <a:r>
                        <a:rPr lang="en-IN" dirty="0"/>
                        <a:t>137.3</a:t>
                      </a:r>
                    </a:p>
                  </a:txBody>
                  <a:tcPr/>
                </a:tc>
                <a:extLst>
                  <a:ext uri="{0D108BD9-81ED-4DB2-BD59-A6C34878D82A}">
                    <a16:rowId xmlns:a16="http://schemas.microsoft.com/office/drawing/2014/main" val="170569196"/>
                  </a:ext>
                </a:extLst>
              </a:tr>
            </a:tbl>
          </a:graphicData>
        </a:graphic>
      </p:graphicFrame>
      <p:sp>
        <p:nvSpPr>
          <p:cNvPr id="6" name="TextBox 5">
            <a:extLst>
              <a:ext uri="{FF2B5EF4-FFF2-40B4-BE49-F238E27FC236}">
                <a16:creationId xmlns:a16="http://schemas.microsoft.com/office/drawing/2014/main" id="{79B8E050-B235-4242-B5EC-D6FAFE5E6917}"/>
              </a:ext>
            </a:extLst>
          </p:cNvPr>
          <p:cNvSpPr txBox="1"/>
          <p:nvPr/>
        </p:nvSpPr>
        <p:spPr>
          <a:xfrm>
            <a:off x="838200" y="6146800"/>
            <a:ext cx="11038840" cy="369332"/>
          </a:xfrm>
          <a:prstGeom prst="rect">
            <a:avLst/>
          </a:prstGeom>
          <a:noFill/>
        </p:spPr>
        <p:txBody>
          <a:bodyPr wrap="square" rtlCol="0">
            <a:spAutoFit/>
          </a:bodyPr>
          <a:lstStyle/>
          <a:p>
            <a:r>
              <a:rPr lang="en-IN" dirty="0"/>
              <a:t>INVISIBLES EXPECTED TO GROW BY 11.7% i.e. from  122.9bn$ to 137.3bn$</a:t>
            </a:r>
          </a:p>
        </p:txBody>
      </p:sp>
      <p:cxnSp>
        <p:nvCxnSpPr>
          <p:cNvPr id="8" name="Straight Connector 7">
            <a:extLst>
              <a:ext uri="{FF2B5EF4-FFF2-40B4-BE49-F238E27FC236}">
                <a16:creationId xmlns:a16="http://schemas.microsoft.com/office/drawing/2014/main" id="{F8472948-AF14-4275-AE55-E89FB12704D9}"/>
              </a:ext>
            </a:extLst>
          </p:cNvPr>
          <p:cNvCxnSpPr/>
          <p:nvPr/>
        </p:nvCxnSpPr>
        <p:spPr>
          <a:xfrm>
            <a:off x="0" y="1074896"/>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201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4D620-546F-42AC-883B-99B3E2BFFC27}"/>
              </a:ext>
            </a:extLst>
          </p:cNvPr>
          <p:cNvSpPr>
            <a:spLocks noGrp="1"/>
          </p:cNvSpPr>
          <p:nvPr>
            <p:ph type="title"/>
          </p:nvPr>
        </p:nvSpPr>
        <p:spPr>
          <a:xfrm>
            <a:off x="838200" y="0"/>
            <a:ext cx="10515600" cy="1325563"/>
          </a:xfrm>
        </p:spPr>
        <p:txBody>
          <a:bodyPr/>
          <a:lstStyle/>
          <a:p>
            <a:pPr algn="ctr"/>
            <a:r>
              <a:rPr lang="en-IN" dirty="0"/>
              <a:t>SUMMARY</a:t>
            </a:r>
          </a:p>
        </p:txBody>
      </p:sp>
      <p:graphicFrame>
        <p:nvGraphicFramePr>
          <p:cNvPr id="4" name="Table 4">
            <a:extLst>
              <a:ext uri="{FF2B5EF4-FFF2-40B4-BE49-F238E27FC236}">
                <a16:creationId xmlns:a16="http://schemas.microsoft.com/office/drawing/2014/main" id="{15B85214-A7AA-4101-A0FC-959D2BFC909A}"/>
              </a:ext>
            </a:extLst>
          </p:cNvPr>
          <p:cNvGraphicFramePr>
            <a:graphicFrameLocks noGrp="1"/>
          </p:cNvGraphicFramePr>
          <p:nvPr>
            <p:ph idx="1"/>
            <p:extLst>
              <p:ext uri="{D42A27DB-BD31-4B8C-83A1-F6EECF244321}">
                <p14:modId xmlns:p14="http://schemas.microsoft.com/office/powerpoint/2010/main" val="3763367874"/>
              </p:ext>
            </p:extLst>
          </p:nvPr>
        </p:nvGraphicFramePr>
        <p:xfrm>
          <a:off x="0" y="949810"/>
          <a:ext cx="12192000" cy="4100384"/>
        </p:xfrm>
        <a:graphic>
          <a:graphicData uri="http://schemas.openxmlformats.org/drawingml/2006/table">
            <a:tbl>
              <a:tblPr firstRow="1" bandRow="1">
                <a:tableStyleId>{5C22544A-7EE6-4342-B048-85BDC9FD1C3A}</a:tableStyleId>
              </a:tblPr>
              <a:tblGrid>
                <a:gridCol w="2357120">
                  <a:extLst>
                    <a:ext uri="{9D8B030D-6E8A-4147-A177-3AD203B41FA5}">
                      <a16:colId xmlns:a16="http://schemas.microsoft.com/office/drawing/2014/main" val="3107681138"/>
                    </a:ext>
                  </a:extLst>
                </a:gridCol>
                <a:gridCol w="1889760">
                  <a:extLst>
                    <a:ext uri="{9D8B030D-6E8A-4147-A177-3AD203B41FA5}">
                      <a16:colId xmlns:a16="http://schemas.microsoft.com/office/drawing/2014/main" val="2327295328"/>
                    </a:ext>
                  </a:extLst>
                </a:gridCol>
                <a:gridCol w="2032000">
                  <a:extLst>
                    <a:ext uri="{9D8B030D-6E8A-4147-A177-3AD203B41FA5}">
                      <a16:colId xmlns:a16="http://schemas.microsoft.com/office/drawing/2014/main" val="688346137"/>
                    </a:ext>
                  </a:extLst>
                </a:gridCol>
                <a:gridCol w="1849120">
                  <a:extLst>
                    <a:ext uri="{9D8B030D-6E8A-4147-A177-3AD203B41FA5}">
                      <a16:colId xmlns:a16="http://schemas.microsoft.com/office/drawing/2014/main" val="2733501534"/>
                    </a:ext>
                  </a:extLst>
                </a:gridCol>
                <a:gridCol w="2032000">
                  <a:extLst>
                    <a:ext uri="{9D8B030D-6E8A-4147-A177-3AD203B41FA5}">
                      <a16:colId xmlns:a16="http://schemas.microsoft.com/office/drawing/2014/main" val="3144561025"/>
                    </a:ext>
                  </a:extLst>
                </a:gridCol>
                <a:gridCol w="2032000">
                  <a:extLst>
                    <a:ext uri="{9D8B030D-6E8A-4147-A177-3AD203B41FA5}">
                      <a16:colId xmlns:a16="http://schemas.microsoft.com/office/drawing/2014/main" val="2390126716"/>
                    </a:ext>
                  </a:extLst>
                </a:gridCol>
              </a:tblGrid>
              <a:tr h="188744">
                <a:tc>
                  <a:txBody>
                    <a:bodyPr/>
                    <a:lstStyle/>
                    <a:p>
                      <a:endParaRPr lang="en-IN" sz="1400" dirty="0"/>
                    </a:p>
                  </a:txBody>
                  <a:tcPr/>
                </a:tc>
                <a:tc>
                  <a:txBody>
                    <a:bodyPr/>
                    <a:lstStyle/>
                    <a:p>
                      <a:r>
                        <a:rPr lang="en-IN" sz="1400" dirty="0"/>
                        <a:t>2017-18</a:t>
                      </a:r>
                    </a:p>
                  </a:txBody>
                  <a:tcPr/>
                </a:tc>
                <a:tc>
                  <a:txBody>
                    <a:bodyPr/>
                    <a:lstStyle/>
                    <a:p>
                      <a:r>
                        <a:rPr lang="en-IN" sz="1400" dirty="0"/>
                        <a:t>2018-19</a:t>
                      </a:r>
                    </a:p>
                  </a:txBody>
                  <a:tcPr/>
                </a:tc>
                <a:tc>
                  <a:txBody>
                    <a:bodyPr/>
                    <a:lstStyle/>
                    <a:p>
                      <a:r>
                        <a:rPr lang="en-IN" sz="1400" dirty="0"/>
                        <a:t>2019-20</a:t>
                      </a:r>
                    </a:p>
                  </a:txBody>
                  <a:tcPr/>
                </a:tc>
                <a:tc>
                  <a:txBody>
                    <a:bodyPr/>
                    <a:lstStyle/>
                    <a:p>
                      <a:r>
                        <a:rPr lang="en-IN" sz="1400" dirty="0"/>
                        <a:t>2020-21</a:t>
                      </a:r>
                    </a:p>
                  </a:txBody>
                  <a:tcPr/>
                </a:tc>
                <a:tc>
                  <a:txBody>
                    <a:bodyPr/>
                    <a:lstStyle/>
                    <a:p>
                      <a:r>
                        <a:rPr lang="en-IN" sz="1400" dirty="0"/>
                        <a:t>2021-22</a:t>
                      </a:r>
                    </a:p>
                  </a:txBody>
                  <a:tcPr/>
                </a:tc>
                <a:extLst>
                  <a:ext uri="{0D108BD9-81ED-4DB2-BD59-A6C34878D82A}">
                    <a16:rowId xmlns:a16="http://schemas.microsoft.com/office/drawing/2014/main" val="1493038588"/>
                  </a:ext>
                </a:extLst>
              </a:tr>
              <a:tr h="188744">
                <a:tc>
                  <a:txBody>
                    <a:bodyPr/>
                    <a:lstStyle/>
                    <a:p>
                      <a:r>
                        <a:rPr lang="en-IN" sz="1400" dirty="0"/>
                        <a:t>GDP(BN$)</a:t>
                      </a:r>
                    </a:p>
                  </a:txBody>
                  <a:tcPr/>
                </a:tc>
                <a:tc>
                  <a:txBody>
                    <a:bodyPr/>
                    <a:lstStyle/>
                    <a:p>
                      <a:r>
                        <a:rPr lang="en-IN" sz="1400" dirty="0"/>
                        <a:t>2626.4</a:t>
                      </a:r>
                    </a:p>
                  </a:txBody>
                  <a:tcPr marL="78926" marR="78926" marT="39463" marB="39463"/>
                </a:tc>
                <a:tc>
                  <a:txBody>
                    <a:bodyPr/>
                    <a:lstStyle/>
                    <a:p>
                      <a:r>
                        <a:rPr lang="en-IN" sz="1400" dirty="0"/>
                        <a:t>2773.5</a:t>
                      </a:r>
                    </a:p>
                  </a:txBody>
                  <a:tcPr marL="78926" marR="78926" marT="39463" marB="39463"/>
                </a:tc>
                <a:tc>
                  <a:txBody>
                    <a:bodyPr/>
                    <a:lstStyle/>
                    <a:p>
                      <a:r>
                        <a:rPr lang="en-IN" sz="1400" dirty="0"/>
                        <a:t>2889.0</a:t>
                      </a:r>
                    </a:p>
                  </a:txBody>
                  <a:tcPr marL="78926" marR="78926" marT="39463" marB="39463"/>
                </a:tc>
                <a:tc>
                  <a:txBody>
                    <a:bodyPr/>
                    <a:lstStyle/>
                    <a:p>
                      <a:r>
                        <a:rPr lang="en-IN" sz="1400" dirty="0"/>
                        <a:t>2664.8</a:t>
                      </a:r>
                    </a:p>
                  </a:txBody>
                  <a:tcPr marL="78926" marR="78926" marT="39463" marB="39463"/>
                </a:tc>
                <a:tc>
                  <a:txBody>
                    <a:bodyPr/>
                    <a:lstStyle/>
                    <a:p>
                      <a:r>
                        <a:rPr lang="en-IN" sz="1400" dirty="0"/>
                        <a:t>2904.632</a:t>
                      </a:r>
                    </a:p>
                  </a:txBody>
                  <a:tcPr/>
                </a:tc>
                <a:extLst>
                  <a:ext uri="{0D108BD9-81ED-4DB2-BD59-A6C34878D82A}">
                    <a16:rowId xmlns:a16="http://schemas.microsoft.com/office/drawing/2014/main" val="3858241632"/>
                  </a:ext>
                </a:extLst>
              </a:tr>
              <a:tr h="188744">
                <a:tc>
                  <a:txBody>
                    <a:bodyPr/>
                    <a:lstStyle/>
                    <a:p>
                      <a:r>
                        <a:rPr lang="en-IN" sz="1400" dirty="0"/>
                        <a:t>EXPORTS(BN$) (A)</a:t>
                      </a:r>
                    </a:p>
                  </a:txBody>
                  <a:tcPr/>
                </a:tc>
                <a:tc>
                  <a:txBody>
                    <a:bodyPr/>
                    <a:lstStyle/>
                    <a:p>
                      <a:r>
                        <a:rPr lang="en-IN" sz="1400" b="0" kern="1200" dirty="0">
                          <a:solidFill>
                            <a:schemeClr val="dk1"/>
                          </a:solidFill>
                          <a:effectLst/>
                        </a:rPr>
                        <a:t>303</a:t>
                      </a:r>
                      <a:endParaRPr lang="en-IN" sz="1400" dirty="0"/>
                    </a:p>
                  </a:txBody>
                  <a:tcPr marL="78926" marR="78926" marT="39463" marB="39463"/>
                </a:tc>
                <a:tc>
                  <a:txBody>
                    <a:bodyPr/>
                    <a:lstStyle/>
                    <a:p>
                      <a:r>
                        <a:rPr lang="en-IN" sz="1400"/>
                        <a:t>330</a:t>
                      </a:r>
                    </a:p>
                  </a:txBody>
                  <a:tcPr marL="78926" marR="78926" marT="39463" marB="39463"/>
                </a:tc>
                <a:tc>
                  <a:txBody>
                    <a:bodyPr/>
                    <a:lstStyle/>
                    <a:p>
                      <a:r>
                        <a:rPr lang="en-IN" sz="1400"/>
                        <a:t>313</a:t>
                      </a:r>
                    </a:p>
                  </a:txBody>
                  <a:tcPr marL="78926" marR="78926" marT="39463" marB="39463"/>
                </a:tc>
                <a:tc>
                  <a:txBody>
                    <a:bodyPr/>
                    <a:lstStyle/>
                    <a:p>
                      <a:r>
                        <a:rPr lang="en-IN" sz="1400" dirty="0"/>
                        <a:t>291</a:t>
                      </a:r>
                    </a:p>
                  </a:txBody>
                  <a:tcPr marL="78926" marR="78926" marT="39463" marB="39463"/>
                </a:tc>
                <a:tc>
                  <a:txBody>
                    <a:bodyPr/>
                    <a:lstStyle/>
                    <a:p>
                      <a:r>
                        <a:rPr lang="en-IN" sz="1400" dirty="0"/>
                        <a:t>400</a:t>
                      </a:r>
                    </a:p>
                  </a:txBody>
                  <a:tcPr/>
                </a:tc>
                <a:extLst>
                  <a:ext uri="{0D108BD9-81ED-4DB2-BD59-A6C34878D82A}">
                    <a16:rowId xmlns:a16="http://schemas.microsoft.com/office/drawing/2014/main" val="1827229191"/>
                  </a:ext>
                </a:extLst>
              </a:tr>
              <a:tr h="188744">
                <a:tc>
                  <a:txBody>
                    <a:bodyPr/>
                    <a:lstStyle/>
                    <a:p>
                      <a:pPr algn="ctr"/>
                      <a:r>
                        <a:rPr lang="en-IN" sz="1400" dirty="0"/>
                        <a:t>  =&gt; OIL EXPORTS</a:t>
                      </a:r>
                    </a:p>
                  </a:txBody>
                  <a:tcPr/>
                </a:tc>
                <a:tc>
                  <a:txBody>
                    <a:bodyPr/>
                    <a:lstStyle/>
                    <a:p>
                      <a:r>
                        <a:rPr lang="en-IN" sz="1400" dirty="0"/>
                        <a:t>34.9</a:t>
                      </a:r>
                    </a:p>
                  </a:txBody>
                  <a:tcPr marL="78926" marR="78926" marT="39463" marB="39463"/>
                </a:tc>
                <a:tc>
                  <a:txBody>
                    <a:bodyPr/>
                    <a:lstStyle/>
                    <a:p>
                      <a:r>
                        <a:rPr lang="en-IN" sz="1400" dirty="0"/>
                        <a:t>46.5</a:t>
                      </a:r>
                    </a:p>
                  </a:txBody>
                  <a:tcPr marL="78926" marR="78926" marT="39463" marB="39463"/>
                </a:tc>
                <a:tc>
                  <a:txBody>
                    <a:bodyPr/>
                    <a:lstStyle/>
                    <a:p>
                      <a:r>
                        <a:rPr lang="en-IN" sz="1400" dirty="0"/>
                        <a:t>41.2</a:t>
                      </a:r>
                    </a:p>
                  </a:txBody>
                  <a:tcPr marL="78926" marR="78926" marT="39463" marB="39463"/>
                </a:tc>
                <a:tc>
                  <a:txBody>
                    <a:bodyPr/>
                    <a:lstStyle/>
                    <a:p>
                      <a:r>
                        <a:rPr lang="en-IN" sz="1400" dirty="0"/>
                        <a:t>26.9</a:t>
                      </a:r>
                    </a:p>
                  </a:txBody>
                  <a:tcPr marL="78926" marR="78926" marT="39463" marB="39463"/>
                </a:tc>
                <a:tc>
                  <a:txBody>
                    <a:bodyPr/>
                    <a:lstStyle/>
                    <a:p>
                      <a:r>
                        <a:rPr lang="en-IN" sz="1400" dirty="0"/>
                        <a:t>50</a:t>
                      </a:r>
                    </a:p>
                  </a:txBody>
                  <a:tcPr/>
                </a:tc>
                <a:extLst>
                  <a:ext uri="{0D108BD9-81ED-4DB2-BD59-A6C34878D82A}">
                    <a16:rowId xmlns:a16="http://schemas.microsoft.com/office/drawing/2014/main" val="3351280240"/>
                  </a:ext>
                </a:extLst>
              </a:tr>
              <a:tr h="188744">
                <a:tc>
                  <a:txBody>
                    <a:bodyPr/>
                    <a:lstStyle/>
                    <a:p>
                      <a:pPr algn="ctr"/>
                      <a:r>
                        <a:rPr lang="en-IN" sz="1400" dirty="0"/>
                        <a:t> =&gt; NON OIL EXPORTS</a:t>
                      </a:r>
                    </a:p>
                  </a:txBody>
                  <a:tcPr/>
                </a:tc>
                <a:tc>
                  <a:txBody>
                    <a:bodyPr/>
                    <a:lstStyle/>
                    <a:p>
                      <a:r>
                        <a:rPr lang="en-IN" sz="1400" dirty="0"/>
                        <a:t>2626.4</a:t>
                      </a:r>
                    </a:p>
                  </a:txBody>
                  <a:tcPr marL="78926" marR="78926" marT="39463" marB="39463"/>
                </a:tc>
                <a:tc>
                  <a:txBody>
                    <a:bodyPr/>
                    <a:lstStyle/>
                    <a:p>
                      <a:r>
                        <a:rPr lang="en-IN" sz="1400" dirty="0"/>
                        <a:t>2773.5</a:t>
                      </a:r>
                    </a:p>
                  </a:txBody>
                  <a:tcPr marL="78926" marR="78926" marT="39463" marB="39463"/>
                </a:tc>
                <a:tc>
                  <a:txBody>
                    <a:bodyPr/>
                    <a:lstStyle/>
                    <a:p>
                      <a:r>
                        <a:rPr lang="en-IN" sz="1400" dirty="0"/>
                        <a:t>2889.0</a:t>
                      </a:r>
                    </a:p>
                  </a:txBody>
                  <a:tcPr marL="78926" marR="78926" marT="39463" marB="39463"/>
                </a:tc>
                <a:tc>
                  <a:txBody>
                    <a:bodyPr/>
                    <a:lstStyle/>
                    <a:p>
                      <a:r>
                        <a:rPr lang="en-IN" sz="1400" dirty="0"/>
                        <a:t>2664.8</a:t>
                      </a:r>
                    </a:p>
                  </a:txBody>
                  <a:tcPr marL="78926" marR="78926" marT="39463" marB="39463"/>
                </a:tc>
                <a:tc>
                  <a:txBody>
                    <a:bodyPr/>
                    <a:lstStyle/>
                    <a:p>
                      <a:r>
                        <a:rPr lang="en-IN" sz="1400" dirty="0"/>
                        <a:t>350</a:t>
                      </a:r>
                    </a:p>
                  </a:txBody>
                  <a:tcPr/>
                </a:tc>
                <a:extLst>
                  <a:ext uri="{0D108BD9-81ED-4DB2-BD59-A6C34878D82A}">
                    <a16:rowId xmlns:a16="http://schemas.microsoft.com/office/drawing/2014/main" val="2580918777"/>
                  </a:ext>
                </a:extLst>
              </a:tr>
              <a:tr h="188744">
                <a:tc>
                  <a:txBody>
                    <a:bodyPr/>
                    <a:lstStyle/>
                    <a:p>
                      <a:r>
                        <a:rPr lang="en-IN" sz="1400" dirty="0"/>
                        <a:t>IMPORTS </a:t>
                      </a:r>
                    </a:p>
                  </a:txBody>
                  <a:tcPr/>
                </a:tc>
                <a:tc>
                  <a:txBody>
                    <a:bodyPr/>
                    <a:lstStyle/>
                    <a:p>
                      <a:r>
                        <a:rPr lang="en-IN" sz="1400" b="0" kern="1200" dirty="0">
                          <a:solidFill>
                            <a:schemeClr val="dk1"/>
                          </a:solidFill>
                          <a:effectLst/>
                        </a:rPr>
                        <a:t>465</a:t>
                      </a:r>
                      <a:endParaRPr lang="en-IN" sz="1400" dirty="0"/>
                    </a:p>
                  </a:txBody>
                  <a:tcPr marL="78926" marR="78926" marT="39463" marB="39463"/>
                </a:tc>
                <a:tc>
                  <a:txBody>
                    <a:bodyPr/>
                    <a:lstStyle/>
                    <a:p>
                      <a:r>
                        <a:rPr lang="en-IN" sz="1400" dirty="0"/>
                        <a:t>514</a:t>
                      </a:r>
                    </a:p>
                  </a:txBody>
                  <a:tcPr marL="78926" marR="78926" marT="39463" marB="39463"/>
                </a:tc>
                <a:tc>
                  <a:txBody>
                    <a:bodyPr/>
                    <a:lstStyle/>
                    <a:p>
                      <a:r>
                        <a:rPr lang="en-IN" sz="1400" dirty="0"/>
                        <a:t>474</a:t>
                      </a:r>
                    </a:p>
                  </a:txBody>
                  <a:tcPr marL="78926" marR="78926" marT="39463" marB="39463"/>
                </a:tc>
                <a:tc>
                  <a:txBody>
                    <a:bodyPr/>
                    <a:lstStyle/>
                    <a:p>
                      <a:r>
                        <a:rPr lang="en-IN" sz="1400" dirty="0"/>
                        <a:t>393.</a:t>
                      </a:r>
                    </a:p>
                  </a:txBody>
                  <a:tcPr marL="78926" marR="78926" marT="39463" marB="39463"/>
                </a:tc>
                <a:tc>
                  <a:txBody>
                    <a:bodyPr/>
                    <a:lstStyle/>
                    <a:p>
                      <a:r>
                        <a:rPr lang="en-IN" sz="1400" dirty="0"/>
                        <a:t>572</a:t>
                      </a:r>
                    </a:p>
                  </a:txBody>
                  <a:tcPr/>
                </a:tc>
                <a:extLst>
                  <a:ext uri="{0D108BD9-81ED-4DB2-BD59-A6C34878D82A}">
                    <a16:rowId xmlns:a16="http://schemas.microsoft.com/office/drawing/2014/main" val="1357339838"/>
                  </a:ext>
                </a:extLst>
              </a:tr>
              <a:tr h="188744">
                <a:tc>
                  <a:txBody>
                    <a:bodyPr/>
                    <a:lstStyle/>
                    <a:p>
                      <a:pPr algn="ctr"/>
                      <a:r>
                        <a:rPr lang="en-IN" sz="1400" dirty="0"/>
                        <a:t>   =&gt; OIL IMPORTS</a:t>
                      </a:r>
                    </a:p>
                  </a:txBody>
                  <a:tcPr/>
                </a:tc>
                <a:tc>
                  <a:txBody>
                    <a:bodyPr/>
                    <a:lstStyle/>
                    <a:p>
                      <a:r>
                        <a:rPr lang="en-IN" sz="1400" dirty="0"/>
                        <a:t>108</a:t>
                      </a:r>
                    </a:p>
                  </a:txBody>
                  <a:tcPr marL="78926" marR="78926" marT="39463" marB="39463"/>
                </a:tc>
                <a:tc>
                  <a:txBody>
                    <a:bodyPr/>
                    <a:lstStyle/>
                    <a:p>
                      <a:r>
                        <a:rPr lang="en-IN" sz="1400" dirty="0"/>
                        <a:t>140</a:t>
                      </a:r>
                    </a:p>
                  </a:txBody>
                  <a:tcPr marL="78926" marR="78926" marT="39463" marB="39463"/>
                </a:tc>
                <a:tc>
                  <a:txBody>
                    <a:bodyPr/>
                    <a:lstStyle/>
                    <a:p>
                      <a:r>
                        <a:rPr lang="en-IN" sz="1400" dirty="0"/>
                        <a:t>130</a:t>
                      </a:r>
                    </a:p>
                  </a:txBody>
                  <a:tcPr marL="78926" marR="78926" marT="39463" marB="39463"/>
                </a:tc>
                <a:tc>
                  <a:txBody>
                    <a:bodyPr/>
                    <a:lstStyle/>
                    <a:p>
                      <a:r>
                        <a:rPr lang="en-IN" sz="1400" dirty="0"/>
                        <a:t>108</a:t>
                      </a:r>
                    </a:p>
                  </a:txBody>
                  <a:tcPr marL="78926" marR="78926" marT="39463" marB="39463"/>
                </a:tc>
                <a:tc>
                  <a:txBody>
                    <a:bodyPr/>
                    <a:lstStyle/>
                    <a:p>
                      <a:r>
                        <a:rPr lang="en-IN" sz="1400" dirty="0"/>
                        <a:t>131.1</a:t>
                      </a:r>
                    </a:p>
                  </a:txBody>
                  <a:tcPr/>
                </a:tc>
                <a:extLst>
                  <a:ext uri="{0D108BD9-81ED-4DB2-BD59-A6C34878D82A}">
                    <a16:rowId xmlns:a16="http://schemas.microsoft.com/office/drawing/2014/main" val="3529850088"/>
                  </a:ext>
                </a:extLst>
              </a:tr>
              <a:tr h="188744">
                <a:tc>
                  <a:txBody>
                    <a:bodyPr/>
                    <a:lstStyle/>
                    <a:p>
                      <a:pPr algn="ctr"/>
                      <a:r>
                        <a:rPr lang="en-IN" sz="1400" dirty="0"/>
                        <a:t> =&gt; NON OIL   IMPORTS</a:t>
                      </a:r>
                    </a:p>
                  </a:txBody>
                  <a:tcPr/>
                </a:tc>
                <a:tc>
                  <a:txBody>
                    <a:bodyPr/>
                    <a:lstStyle/>
                    <a:p>
                      <a:r>
                        <a:rPr lang="en-IN" sz="1400"/>
                        <a:t>356</a:t>
                      </a:r>
                    </a:p>
                  </a:txBody>
                  <a:tcPr marL="78926" marR="78926" marT="39463" marB="39463"/>
                </a:tc>
                <a:tc>
                  <a:txBody>
                    <a:bodyPr/>
                    <a:lstStyle/>
                    <a:p>
                      <a:r>
                        <a:rPr lang="en-IN" sz="1400" dirty="0"/>
                        <a:t>373</a:t>
                      </a:r>
                    </a:p>
                  </a:txBody>
                  <a:tcPr marL="78926" marR="78926" marT="39463" marB="39463"/>
                </a:tc>
                <a:tc>
                  <a:txBody>
                    <a:bodyPr/>
                    <a:lstStyle/>
                    <a:p>
                      <a:r>
                        <a:rPr lang="en-IN" sz="1400" dirty="0"/>
                        <a:t>344.1</a:t>
                      </a:r>
                    </a:p>
                  </a:txBody>
                  <a:tcPr marL="78926" marR="78926" marT="39463" marB="39463"/>
                </a:tc>
                <a:tc>
                  <a:txBody>
                    <a:bodyPr/>
                    <a:lstStyle/>
                    <a:p>
                      <a:r>
                        <a:rPr lang="en-IN" sz="1400"/>
                        <a:t>356</a:t>
                      </a:r>
                    </a:p>
                  </a:txBody>
                  <a:tcPr marL="78926" marR="78926" marT="39463" marB="39463"/>
                </a:tc>
                <a:tc>
                  <a:txBody>
                    <a:bodyPr/>
                    <a:lstStyle/>
                    <a:p>
                      <a:r>
                        <a:rPr lang="en-IN" sz="1400" dirty="0"/>
                        <a:t>440.9</a:t>
                      </a:r>
                    </a:p>
                  </a:txBody>
                  <a:tcPr/>
                </a:tc>
                <a:extLst>
                  <a:ext uri="{0D108BD9-81ED-4DB2-BD59-A6C34878D82A}">
                    <a16:rowId xmlns:a16="http://schemas.microsoft.com/office/drawing/2014/main" val="1854812815"/>
                  </a:ext>
                </a:extLst>
              </a:tr>
              <a:tr h="320864">
                <a:tc>
                  <a:txBody>
                    <a:bodyPr/>
                    <a:lstStyle/>
                    <a:p>
                      <a:r>
                        <a:rPr lang="en-IN" sz="1400" dirty="0"/>
                        <a:t>TRADE BALANCE(BN$) (A=B)</a:t>
                      </a:r>
                    </a:p>
                  </a:txBody>
                  <a:tcPr/>
                </a:tc>
                <a:tc>
                  <a:txBody>
                    <a:bodyPr/>
                    <a:lstStyle/>
                    <a:p>
                      <a:r>
                        <a:rPr lang="en-IN" sz="1400" dirty="0"/>
                        <a:t>(-)162</a:t>
                      </a:r>
                    </a:p>
                  </a:txBody>
                  <a:tcPr marL="78926" marR="78926" marT="39463" marB="39463"/>
                </a:tc>
                <a:tc>
                  <a:txBody>
                    <a:bodyPr/>
                    <a:lstStyle/>
                    <a:p>
                      <a:r>
                        <a:rPr lang="en-IN" sz="1400" dirty="0"/>
                        <a:t>(-)184</a:t>
                      </a:r>
                    </a:p>
                  </a:txBody>
                  <a:tcPr marL="78926" marR="78926" marT="39463" marB="39463"/>
                </a:tc>
                <a:tc>
                  <a:txBody>
                    <a:bodyPr/>
                    <a:lstStyle/>
                    <a:p>
                      <a:r>
                        <a:rPr lang="en-IN" sz="1400" dirty="0"/>
                        <a:t>(-)161</a:t>
                      </a:r>
                    </a:p>
                  </a:txBody>
                  <a:tcPr marL="78926" marR="78926" marT="39463" marB="39463"/>
                </a:tc>
                <a:tc>
                  <a:txBody>
                    <a:bodyPr/>
                    <a:lstStyle/>
                    <a:p>
                      <a:r>
                        <a:rPr lang="en-IN" sz="1400" dirty="0"/>
                        <a:t>(-)162</a:t>
                      </a:r>
                    </a:p>
                  </a:txBody>
                  <a:tcPr marL="78926" marR="78926" marT="39463" marB="39463"/>
                </a:tc>
                <a:tc>
                  <a:txBody>
                    <a:bodyPr/>
                    <a:lstStyle/>
                    <a:p>
                      <a:r>
                        <a:rPr lang="en-IN" sz="1400" dirty="0"/>
                        <a:t>(-)172</a:t>
                      </a:r>
                    </a:p>
                  </a:txBody>
                  <a:tcPr/>
                </a:tc>
                <a:extLst>
                  <a:ext uri="{0D108BD9-81ED-4DB2-BD59-A6C34878D82A}">
                    <a16:rowId xmlns:a16="http://schemas.microsoft.com/office/drawing/2014/main" val="3468706583"/>
                  </a:ext>
                </a:extLst>
              </a:tr>
              <a:tr h="188744">
                <a:tc>
                  <a:txBody>
                    <a:bodyPr/>
                    <a:lstStyle/>
                    <a:p>
                      <a:r>
                        <a:rPr lang="en-IN" sz="1400" dirty="0"/>
                        <a:t>INVISIBLES</a:t>
                      </a:r>
                    </a:p>
                  </a:txBody>
                  <a:tcPr/>
                </a:tc>
                <a:tc>
                  <a:txBody>
                    <a:bodyPr/>
                    <a:lstStyle/>
                    <a:p>
                      <a:r>
                        <a:rPr lang="en-IN" sz="1400" dirty="0"/>
                        <a:t>110</a:t>
                      </a:r>
                    </a:p>
                  </a:txBody>
                  <a:tcPr/>
                </a:tc>
                <a:tc>
                  <a:txBody>
                    <a:bodyPr/>
                    <a:lstStyle/>
                    <a:p>
                      <a:r>
                        <a:rPr lang="en-IN" sz="1400" dirty="0"/>
                        <a:t>127.5</a:t>
                      </a:r>
                    </a:p>
                  </a:txBody>
                  <a:tcPr/>
                </a:tc>
                <a:tc>
                  <a:txBody>
                    <a:bodyPr/>
                    <a:lstStyle/>
                    <a:p>
                      <a:r>
                        <a:rPr lang="en-IN" sz="1400" dirty="0"/>
                        <a:t>130.1</a:t>
                      </a:r>
                    </a:p>
                  </a:txBody>
                  <a:tcPr/>
                </a:tc>
                <a:tc>
                  <a:txBody>
                    <a:bodyPr/>
                    <a:lstStyle/>
                    <a:p>
                      <a:r>
                        <a:rPr lang="en-IN" sz="1400" dirty="0"/>
                        <a:t>122.9</a:t>
                      </a:r>
                    </a:p>
                  </a:txBody>
                  <a:tcPr/>
                </a:tc>
                <a:tc>
                  <a:txBody>
                    <a:bodyPr/>
                    <a:lstStyle/>
                    <a:p>
                      <a:r>
                        <a:rPr lang="en-IN" sz="1400" dirty="0"/>
                        <a:t>137.3</a:t>
                      </a:r>
                    </a:p>
                  </a:txBody>
                  <a:tcPr/>
                </a:tc>
                <a:extLst>
                  <a:ext uri="{0D108BD9-81ED-4DB2-BD59-A6C34878D82A}">
                    <a16:rowId xmlns:a16="http://schemas.microsoft.com/office/drawing/2014/main" val="1545634921"/>
                  </a:ext>
                </a:extLst>
              </a:tr>
              <a:tr h="320864">
                <a:tc>
                  <a:txBody>
                    <a:bodyPr/>
                    <a:lstStyle/>
                    <a:p>
                      <a:r>
                        <a:rPr lang="en-IN" sz="1400" dirty="0"/>
                        <a:t>Current account balance ($bn)</a:t>
                      </a:r>
                    </a:p>
                  </a:txBody>
                  <a:tcPr/>
                </a:tc>
                <a:tc>
                  <a:txBody>
                    <a:bodyPr/>
                    <a:lstStyle/>
                    <a:p>
                      <a:r>
                        <a:rPr lang="en-IN" sz="1400" dirty="0"/>
                        <a:t>(-)48.7</a:t>
                      </a:r>
                    </a:p>
                  </a:txBody>
                  <a:tcPr marL="78926" marR="78926" marT="39463" marB="39463"/>
                </a:tc>
                <a:tc>
                  <a:txBody>
                    <a:bodyPr/>
                    <a:lstStyle/>
                    <a:p>
                      <a:r>
                        <a:rPr lang="en-IN" sz="1400" dirty="0"/>
                        <a:t>(-)57.2</a:t>
                      </a:r>
                    </a:p>
                  </a:txBody>
                  <a:tcPr marL="78926" marR="78926" marT="39463" marB="39463"/>
                </a:tc>
                <a:tc>
                  <a:txBody>
                    <a:bodyPr/>
                    <a:lstStyle/>
                    <a:p>
                      <a:r>
                        <a:rPr lang="en-IN" sz="1400" dirty="0"/>
                        <a:t>(-)24.6</a:t>
                      </a:r>
                    </a:p>
                  </a:txBody>
                  <a:tcPr marL="78926" marR="78926" marT="39463" marB="39463"/>
                </a:tc>
                <a:tc>
                  <a:txBody>
                    <a:bodyPr/>
                    <a:lstStyle/>
                    <a:p>
                      <a:r>
                        <a:rPr lang="en-IN" sz="1400" dirty="0"/>
                        <a:t>23.9</a:t>
                      </a:r>
                    </a:p>
                  </a:txBody>
                  <a:tcPr marL="78926" marR="78926" marT="39463" marB="39463"/>
                </a:tc>
                <a:tc>
                  <a:txBody>
                    <a:bodyPr/>
                    <a:lstStyle/>
                    <a:p>
                      <a:r>
                        <a:rPr lang="en-IN" sz="1400" dirty="0"/>
                        <a:t>37.7</a:t>
                      </a:r>
                    </a:p>
                  </a:txBody>
                  <a:tcPr/>
                </a:tc>
                <a:extLst>
                  <a:ext uri="{0D108BD9-81ED-4DB2-BD59-A6C34878D82A}">
                    <a16:rowId xmlns:a16="http://schemas.microsoft.com/office/drawing/2014/main" val="3278339431"/>
                  </a:ext>
                </a:extLst>
              </a:tr>
              <a:tr h="320864">
                <a:tc>
                  <a:txBody>
                    <a:bodyPr/>
                    <a:lstStyle/>
                    <a:p>
                      <a:r>
                        <a:rPr lang="en-IN" sz="1400" dirty="0"/>
                        <a:t>CAB as %of GDP.</a:t>
                      </a:r>
                    </a:p>
                    <a:p>
                      <a:endParaRPr lang="en-IN" sz="1400" dirty="0"/>
                    </a:p>
                  </a:txBody>
                  <a:tcPr/>
                </a:tc>
                <a:tc>
                  <a:txBody>
                    <a:bodyPr/>
                    <a:lstStyle/>
                    <a:p>
                      <a:r>
                        <a:rPr lang="en-IN" sz="1400" dirty="0"/>
                        <a:t>(-)1.9</a:t>
                      </a:r>
                    </a:p>
                  </a:txBody>
                  <a:tcPr marL="78926" marR="78926" marT="39463" marB="39463"/>
                </a:tc>
                <a:tc>
                  <a:txBody>
                    <a:bodyPr/>
                    <a:lstStyle/>
                    <a:p>
                      <a:r>
                        <a:rPr lang="en-IN" sz="1400" dirty="0"/>
                        <a:t>(-)2.1</a:t>
                      </a:r>
                    </a:p>
                  </a:txBody>
                  <a:tcPr marL="78926" marR="78926" marT="39463" marB="39463"/>
                </a:tc>
                <a:tc>
                  <a:txBody>
                    <a:bodyPr/>
                    <a:lstStyle/>
                    <a:p>
                      <a:r>
                        <a:rPr lang="en-IN" sz="1400" dirty="0"/>
                        <a:t>(-)0.9</a:t>
                      </a:r>
                    </a:p>
                  </a:txBody>
                  <a:tcPr marL="78926" marR="78926" marT="39463" marB="39463"/>
                </a:tc>
                <a:tc>
                  <a:txBody>
                    <a:bodyPr/>
                    <a:lstStyle/>
                    <a:p>
                      <a:r>
                        <a:rPr lang="en-IN" sz="1400" dirty="0"/>
                        <a:t>0.9</a:t>
                      </a:r>
                    </a:p>
                  </a:txBody>
                  <a:tcPr marL="78926" marR="78926" marT="39463" marB="39463"/>
                </a:tc>
                <a:tc>
                  <a:txBody>
                    <a:bodyPr/>
                    <a:lstStyle/>
                    <a:p>
                      <a:r>
                        <a:rPr lang="en-IN" sz="1400" dirty="0"/>
                        <a:t>1.3</a:t>
                      </a:r>
                    </a:p>
                  </a:txBody>
                  <a:tcPr/>
                </a:tc>
                <a:extLst>
                  <a:ext uri="{0D108BD9-81ED-4DB2-BD59-A6C34878D82A}">
                    <a16:rowId xmlns:a16="http://schemas.microsoft.com/office/drawing/2014/main" val="2439030182"/>
                  </a:ext>
                </a:extLst>
              </a:tr>
            </a:tbl>
          </a:graphicData>
        </a:graphic>
      </p:graphicFrame>
      <p:sp>
        <p:nvSpPr>
          <p:cNvPr id="5" name="TextBox 4">
            <a:extLst>
              <a:ext uri="{FF2B5EF4-FFF2-40B4-BE49-F238E27FC236}">
                <a16:creationId xmlns:a16="http://schemas.microsoft.com/office/drawing/2014/main" id="{83F81B6E-0AD4-4149-8123-41FAAD7C9658}"/>
              </a:ext>
            </a:extLst>
          </p:cNvPr>
          <p:cNvSpPr txBox="1"/>
          <p:nvPr/>
        </p:nvSpPr>
        <p:spPr>
          <a:xfrm>
            <a:off x="386080" y="5445760"/>
            <a:ext cx="11399520" cy="646331"/>
          </a:xfrm>
          <a:prstGeom prst="rect">
            <a:avLst/>
          </a:prstGeom>
          <a:noFill/>
        </p:spPr>
        <p:txBody>
          <a:bodyPr wrap="square" rtlCol="0">
            <a:spAutoFit/>
          </a:bodyPr>
          <a:lstStyle/>
          <a:p>
            <a:pPr marL="285750" indent="-285750">
              <a:buFont typeface="Arial" panose="020B0604020202020204" pitchFamily="34" charset="0"/>
              <a:buChar char="•"/>
            </a:pPr>
            <a:r>
              <a:rPr lang="en-IN" dirty="0"/>
              <a:t>ICRA  projects India’s GDP  to achieve a growth rate of 9%  for FY2021-22.</a:t>
            </a:r>
          </a:p>
          <a:p>
            <a:pPr marL="285750" indent="-285750">
              <a:buFont typeface="Arial" panose="020B0604020202020204" pitchFamily="34" charset="0"/>
              <a:buChar char="•"/>
            </a:pPr>
            <a:r>
              <a:rPr lang="en-IN" dirty="0"/>
              <a:t>Current account deficit for FY2021-22 Is expected at 1.3% of the GDP i.e. 37.7bn$</a:t>
            </a:r>
          </a:p>
        </p:txBody>
      </p:sp>
    </p:spTree>
    <p:extLst>
      <p:ext uri="{BB962C8B-B14F-4D97-AF65-F5344CB8AC3E}">
        <p14:creationId xmlns:p14="http://schemas.microsoft.com/office/powerpoint/2010/main" val="836383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Magnifying glass on clear background">
            <a:extLst>
              <a:ext uri="{FF2B5EF4-FFF2-40B4-BE49-F238E27FC236}">
                <a16:creationId xmlns:a16="http://schemas.microsoft.com/office/drawing/2014/main" id="{3CE5873B-58B3-4B6B-8015-AE365D85751C}"/>
              </a:ext>
            </a:extLst>
          </p:cNvPr>
          <p:cNvPicPr>
            <a:picLocks noChangeAspect="1"/>
          </p:cNvPicPr>
          <p:nvPr/>
        </p:nvPicPr>
        <p:blipFill rotWithShape="1">
          <a:blip r:embed="rId2"/>
          <a:srcRect b="15730"/>
          <a:stretch/>
        </p:blipFill>
        <p:spPr>
          <a:xfrm>
            <a:off x="20" y="10"/>
            <a:ext cx="12191980" cy="6857989"/>
          </a:xfrm>
          <a:prstGeom prst="rect">
            <a:avLst/>
          </a:prstGeom>
        </p:spPr>
      </p:pic>
      <p:sp>
        <p:nvSpPr>
          <p:cNvPr id="22" name="Rectangle 21">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F09F154-86F2-48A8-948B-4851944106F3}"/>
              </a:ext>
            </a:extLst>
          </p:cNvPr>
          <p:cNvSpPr>
            <a:spLocks noGrp="1"/>
          </p:cNvSpPr>
          <p:nvPr>
            <p:ph type="ctrTitle"/>
          </p:nvPr>
        </p:nvSpPr>
        <p:spPr>
          <a:xfrm>
            <a:off x="1112520" y="2152955"/>
            <a:ext cx="9966960" cy="2552091"/>
          </a:xfrm>
        </p:spPr>
        <p:txBody>
          <a:bodyPr anchor="ctr">
            <a:normAutofit/>
          </a:bodyPr>
          <a:lstStyle/>
          <a:p>
            <a:r>
              <a:rPr lang="en-IN" sz="8000">
                <a:solidFill>
                  <a:srgbClr val="FFFFFF"/>
                </a:solidFill>
                <a:latin typeface="Roboto" panose="02000000000000000000" pitchFamily="2" charset="0"/>
                <a:ea typeface="Roboto" panose="02000000000000000000" pitchFamily="2" charset="0"/>
              </a:rPr>
              <a:t>THANK YOU!!</a:t>
            </a:r>
          </a:p>
        </p:txBody>
      </p:sp>
      <p:sp>
        <p:nvSpPr>
          <p:cNvPr id="5" name="Subtitle 4">
            <a:extLst>
              <a:ext uri="{FF2B5EF4-FFF2-40B4-BE49-F238E27FC236}">
                <a16:creationId xmlns:a16="http://schemas.microsoft.com/office/drawing/2014/main" id="{347C7ED7-C958-4E39-BD86-F44C7540F6E6}"/>
              </a:ext>
            </a:extLst>
          </p:cNvPr>
          <p:cNvSpPr>
            <a:spLocks noGrp="1"/>
          </p:cNvSpPr>
          <p:nvPr>
            <p:ph type="subTitle" idx="1"/>
          </p:nvPr>
        </p:nvSpPr>
        <p:spPr>
          <a:xfrm>
            <a:off x="2150364" y="5342072"/>
            <a:ext cx="7891272" cy="707465"/>
          </a:xfrm>
          <a:ln>
            <a:noFill/>
          </a:ln>
        </p:spPr>
        <p:txBody>
          <a:bodyPr>
            <a:normAutofit/>
          </a:bodyPr>
          <a:lstStyle/>
          <a:p>
            <a:r>
              <a:rPr lang="en-IN">
                <a:solidFill>
                  <a:srgbClr val="FFFFFF"/>
                </a:solidFill>
              </a:rPr>
              <a:t>-</a:t>
            </a:r>
          </a:p>
        </p:txBody>
      </p:sp>
      <p:sp>
        <p:nvSpPr>
          <p:cNvPr id="24" name="Rectangle 23">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91684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13">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E80044-7595-47FA-86AD-F2516E73F008}"/>
              </a:ext>
            </a:extLst>
          </p:cNvPr>
          <p:cNvSpPr>
            <a:spLocks noGrp="1"/>
          </p:cNvSpPr>
          <p:nvPr>
            <p:ph type="ctrTitle"/>
          </p:nvPr>
        </p:nvSpPr>
        <p:spPr>
          <a:xfrm>
            <a:off x="4221803" y="1201002"/>
            <a:ext cx="7208197" cy="2779619"/>
          </a:xfrm>
        </p:spPr>
        <p:txBody>
          <a:bodyPr anchor="b">
            <a:normAutofit/>
          </a:bodyPr>
          <a:lstStyle/>
          <a:p>
            <a:pPr algn="l"/>
            <a:r>
              <a:rPr lang="en-IN" sz="4800">
                <a:solidFill>
                  <a:srgbClr val="FFFFFF"/>
                </a:solidFill>
              </a:rPr>
              <a:t>India’s external sector indicators</a:t>
            </a:r>
          </a:p>
        </p:txBody>
      </p:sp>
      <p:sp>
        <p:nvSpPr>
          <p:cNvPr id="3" name="Subtitle 2">
            <a:extLst>
              <a:ext uri="{FF2B5EF4-FFF2-40B4-BE49-F238E27FC236}">
                <a16:creationId xmlns:a16="http://schemas.microsoft.com/office/drawing/2014/main" id="{1C192AD6-221F-43E4-97FE-FD64ADB76376}"/>
              </a:ext>
            </a:extLst>
          </p:cNvPr>
          <p:cNvSpPr>
            <a:spLocks noGrp="1"/>
          </p:cNvSpPr>
          <p:nvPr>
            <p:ph type="subTitle" idx="1"/>
          </p:nvPr>
        </p:nvSpPr>
        <p:spPr>
          <a:xfrm>
            <a:off x="4221803" y="4940490"/>
            <a:ext cx="7208197" cy="1265112"/>
          </a:xfrm>
        </p:spPr>
        <p:txBody>
          <a:bodyPr>
            <a:normAutofit/>
          </a:bodyPr>
          <a:lstStyle/>
          <a:p>
            <a:pPr algn="l"/>
            <a:r>
              <a:rPr lang="en-IN" dirty="0">
                <a:solidFill>
                  <a:srgbClr val="FFFFFF"/>
                </a:solidFill>
              </a:rPr>
              <a:t>-</a:t>
            </a:r>
          </a:p>
        </p:txBody>
      </p:sp>
      <p:sp>
        <p:nvSpPr>
          <p:cNvPr id="18" name="Rectangle 17">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1998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0C1CE084-DC01-4C8C-B7EF-7F3AB6E595AB}"/>
              </a:ext>
            </a:extLst>
          </p:cNvPr>
          <p:cNvGraphicFramePr>
            <a:graphicFrameLocks noGrp="1"/>
          </p:cNvGraphicFramePr>
          <p:nvPr>
            <p:extLst>
              <p:ext uri="{D42A27DB-BD31-4B8C-83A1-F6EECF244321}">
                <p14:modId xmlns:p14="http://schemas.microsoft.com/office/powerpoint/2010/main" val="217098284"/>
              </p:ext>
            </p:extLst>
          </p:nvPr>
        </p:nvGraphicFramePr>
        <p:xfrm>
          <a:off x="457198" y="-859"/>
          <a:ext cx="11277604" cy="6724468"/>
        </p:xfrm>
        <a:graphic>
          <a:graphicData uri="http://schemas.openxmlformats.org/drawingml/2006/table">
            <a:tbl>
              <a:tblPr firstRow="1" bandRow="1">
                <a:tableStyleId>{5C22544A-7EE6-4342-B048-85BDC9FD1C3A}</a:tableStyleId>
              </a:tblPr>
              <a:tblGrid>
                <a:gridCol w="4698670">
                  <a:extLst>
                    <a:ext uri="{9D8B030D-6E8A-4147-A177-3AD203B41FA5}">
                      <a16:colId xmlns:a16="http://schemas.microsoft.com/office/drawing/2014/main" val="1383886814"/>
                    </a:ext>
                  </a:extLst>
                </a:gridCol>
                <a:gridCol w="1096489">
                  <a:extLst>
                    <a:ext uri="{9D8B030D-6E8A-4147-A177-3AD203B41FA5}">
                      <a16:colId xmlns:a16="http://schemas.microsoft.com/office/drawing/2014/main" val="1875971031"/>
                    </a:ext>
                  </a:extLst>
                </a:gridCol>
                <a:gridCol w="1096489">
                  <a:extLst>
                    <a:ext uri="{9D8B030D-6E8A-4147-A177-3AD203B41FA5}">
                      <a16:colId xmlns:a16="http://schemas.microsoft.com/office/drawing/2014/main" val="604341538"/>
                    </a:ext>
                  </a:extLst>
                </a:gridCol>
                <a:gridCol w="1096489">
                  <a:extLst>
                    <a:ext uri="{9D8B030D-6E8A-4147-A177-3AD203B41FA5}">
                      <a16:colId xmlns:a16="http://schemas.microsoft.com/office/drawing/2014/main" val="4138101823"/>
                    </a:ext>
                  </a:extLst>
                </a:gridCol>
                <a:gridCol w="1096489">
                  <a:extLst>
                    <a:ext uri="{9D8B030D-6E8A-4147-A177-3AD203B41FA5}">
                      <a16:colId xmlns:a16="http://schemas.microsoft.com/office/drawing/2014/main" val="4132560153"/>
                    </a:ext>
                  </a:extLst>
                </a:gridCol>
                <a:gridCol w="1096489">
                  <a:extLst>
                    <a:ext uri="{9D8B030D-6E8A-4147-A177-3AD203B41FA5}">
                      <a16:colId xmlns:a16="http://schemas.microsoft.com/office/drawing/2014/main" val="3801244996"/>
                    </a:ext>
                  </a:extLst>
                </a:gridCol>
                <a:gridCol w="1096489">
                  <a:extLst>
                    <a:ext uri="{9D8B030D-6E8A-4147-A177-3AD203B41FA5}">
                      <a16:colId xmlns:a16="http://schemas.microsoft.com/office/drawing/2014/main" val="4188200956"/>
                    </a:ext>
                  </a:extLst>
                </a:gridCol>
              </a:tblGrid>
              <a:tr h="347273">
                <a:tc>
                  <a:txBody>
                    <a:bodyPr/>
                    <a:lstStyle/>
                    <a:p>
                      <a:r>
                        <a:rPr lang="en-IN" sz="1600"/>
                        <a:t>INDICATORS</a:t>
                      </a:r>
                    </a:p>
                  </a:txBody>
                  <a:tcPr marL="78926" marR="78926" marT="39463" marB="39463"/>
                </a:tc>
                <a:tc>
                  <a:txBody>
                    <a:bodyPr/>
                    <a:lstStyle/>
                    <a:p>
                      <a:r>
                        <a:rPr lang="en-IN" sz="1600"/>
                        <a:t>2015-2016</a:t>
                      </a:r>
                    </a:p>
                  </a:txBody>
                  <a:tcPr marL="78926" marR="78926" marT="39463" marB="39463"/>
                </a:tc>
                <a:tc>
                  <a:txBody>
                    <a:bodyPr/>
                    <a:lstStyle/>
                    <a:p>
                      <a:r>
                        <a:rPr lang="en-IN" sz="1600"/>
                        <a:t>2016-2017</a:t>
                      </a:r>
                    </a:p>
                  </a:txBody>
                  <a:tcPr marL="78926" marR="78926" marT="39463" marB="39463"/>
                </a:tc>
                <a:tc>
                  <a:txBody>
                    <a:bodyPr/>
                    <a:lstStyle/>
                    <a:p>
                      <a:r>
                        <a:rPr lang="en-IN" sz="1600"/>
                        <a:t>2017-2018</a:t>
                      </a:r>
                    </a:p>
                  </a:txBody>
                  <a:tcPr marL="78926" marR="78926" marT="39463" marB="39463"/>
                </a:tc>
                <a:tc>
                  <a:txBody>
                    <a:bodyPr/>
                    <a:lstStyle/>
                    <a:p>
                      <a:r>
                        <a:rPr lang="en-IN" sz="1600"/>
                        <a:t>2018-2019</a:t>
                      </a:r>
                    </a:p>
                  </a:txBody>
                  <a:tcPr marL="78926" marR="78926" marT="39463" marB="39463"/>
                </a:tc>
                <a:tc>
                  <a:txBody>
                    <a:bodyPr/>
                    <a:lstStyle/>
                    <a:p>
                      <a:r>
                        <a:rPr lang="en-IN" sz="1600"/>
                        <a:t>2019-2020</a:t>
                      </a:r>
                    </a:p>
                  </a:txBody>
                  <a:tcPr marL="78926" marR="78926" marT="39463" marB="39463"/>
                </a:tc>
                <a:tc>
                  <a:txBody>
                    <a:bodyPr/>
                    <a:lstStyle/>
                    <a:p>
                      <a:r>
                        <a:rPr lang="en-IN" sz="1600" dirty="0"/>
                        <a:t>2020-2021</a:t>
                      </a:r>
                    </a:p>
                  </a:txBody>
                  <a:tcPr marL="78926" marR="78926" marT="39463" marB="39463"/>
                </a:tc>
                <a:extLst>
                  <a:ext uri="{0D108BD9-81ED-4DB2-BD59-A6C34878D82A}">
                    <a16:rowId xmlns:a16="http://schemas.microsoft.com/office/drawing/2014/main" val="2521572124"/>
                  </a:ext>
                </a:extLst>
              </a:tr>
              <a:tr h="347273">
                <a:tc>
                  <a:txBody>
                    <a:bodyPr/>
                    <a:lstStyle/>
                    <a:p>
                      <a:r>
                        <a:rPr lang="en-IN" sz="1600" dirty="0"/>
                        <a:t>GDP(</a:t>
                      </a:r>
                      <a:r>
                        <a:rPr lang="en-US" sz="1600" dirty="0"/>
                        <a:t>at current prices, US$ bn)</a:t>
                      </a:r>
                      <a:endParaRPr lang="en-IN" sz="1600" dirty="0"/>
                    </a:p>
                  </a:txBody>
                  <a:tcPr marL="78926" marR="78926" marT="39463" marB="39463"/>
                </a:tc>
                <a:tc>
                  <a:txBody>
                    <a:bodyPr/>
                    <a:lstStyle/>
                    <a:p>
                      <a:r>
                        <a:rPr lang="en-IN" sz="1600" dirty="0"/>
                        <a:t>2148.4</a:t>
                      </a:r>
                    </a:p>
                  </a:txBody>
                  <a:tcPr marL="78926" marR="78926" marT="39463" marB="39463"/>
                </a:tc>
                <a:tc>
                  <a:txBody>
                    <a:bodyPr/>
                    <a:lstStyle/>
                    <a:p>
                      <a:r>
                        <a:rPr lang="en-IN" sz="1600" dirty="0"/>
                        <a:t>2291.6</a:t>
                      </a:r>
                    </a:p>
                  </a:txBody>
                  <a:tcPr marL="78926" marR="78926" marT="39463" marB="39463"/>
                </a:tc>
                <a:tc>
                  <a:txBody>
                    <a:bodyPr/>
                    <a:lstStyle/>
                    <a:p>
                      <a:r>
                        <a:rPr lang="en-IN" sz="1600" dirty="0"/>
                        <a:t>2626.4</a:t>
                      </a:r>
                    </a:p>
                  </a:txBody>
                  <a:tcPr marL="78926" marR="78926" marT="39463" marB="39463"/>
                </a:tc>
                <a:tc>
                  <a:txBody>
                    <a:bodyPr/>
                    <a:lstStyle/>
                    <a:p>
                      <a:r>
                        <a:rPr lang="en-IN" sz="1600" dirty="0"/>
                        <a:t>2773.5</a:t>
                      </a:r>
                    </a:p>
                  </a:txBody>
                  <a:tcPr marL="78926" marR="78926" marT="39463" marB="39463"/>
                </a:tc>
                <a:tc>
                  <a:txBody>
                    <a:bodyPr/>
                    <a:lstStyle/>
                    <a:p>
                      <a:r>
                        <a:rPr lang="en-IN" sz="1600" dirty="0"/>
                        <a:t>2889.0</a:t>
                      </a:r>
                    </a:p>
                  </a:txBody>
                  <a:tcPr marL="78926" marR="78926" marT="39463" marB="39463"/>
                </a:tc>
                <a:tc>
                  <a:txBody>
                    <a:bodyPr/>
                    <a:lstStyle/>
                    <a:p>
                      <a:r>
                        <a:rPr lang="en-IN" sz="1600" dirty="0"/>
                        <a:t>2664.8</a:t>
                      </a:r>
                    </a:p>
                  </a:txBody>
                  <a:tcPr marL="78926" marR="78926" marT="39463" marB="39463"/>
                </a:tc>
                <a:extLst>
                  <a:ext uri="{0D108BD9-81ED-4DB2-BD59-A6C34878D82A}">
                    <a16:rowId xmlns:a16="http://schemas.microsoft.com/office/drawing/2014/main" val="1059035121"/>
                  </a:ext>
                </a:extLst>
              </a:tr>
              <a:tr h="584050">
                <a:tc>
                  <a:txBody>
                    <a:bodyPr/>
                    <a:lstStyle/>
                    <a:p>
                      <a:r>
                        <a:rPr lang="en-IN" sz="1600"/>
                        <a:t>Exports(in bn$)</a:t>
                      </a:r>
                    </a:p>
                    <a:p>
                      <a:r>
                        <a:rPr lang="en-IN" sz="1600"/>
                        <a:t>                                                                                          </a:t>
                      </a:r>
                    </a:p>
                  </a:txBody>
                  <a:tcPr marL="78926" marR="78926" marT="39463" marB="39463"/>
                </a:tc>
                <a:tc>
                  <a:txBody>
                    <a:bodyPr/>
                    <a:lstStyle/>
                    <a:p>
                      <a:r>
                        <a:rPr lang="en-IN" sz="1600"/>
                        <a:t>262</a:t>
                      </a:r>
                    </a:p>
                  </a:txBody>
                  <a:tcPr marL="78926" marR="78926" marT="39463" marB="39463"/>
                </a:tc>
                <a:tc>
                  <a:txBody>
                    <a:bodyPr/>
                    <a:lstStyle/>
                    <a:p>
                      <a:r>
                        <a:rPr lang="en-IN" sz="1600" b="0" kern="1200">
                          <a:solidFill>
                            <a:schemeClr val="dk1"/>
                          </a:solidFill>
                          <a:effectLst/>
                        </a:rPr>
                        <a:t>276</a:t>
                      </a:r>
                      <a:endParaRPr lang="en-IN" sz="1600"/>
                    </a:p>
                  </a:txBody>
                  <a:tcPr marL="78926" marR="78926" marT="39463" marB="39463"/>
                </a:tc>
                <a:tc>
                  <a:txBody>
                    <a:bodyPr/>
                    <a:lstStyle/>
                    <a:p>
                      <a:r>
                        <a:rPr lang="en-IN" sz="1600" b="0" kern="1200" dirty="0">
                          <a:solidFill>
                            <a:schemeClr val="dk1"/>
                          </a:solidFill>
                          <a:effectLst/>
                        </a:rPr>
                        <a:t>303</a:t>
                      </a:r>
                      <a:endParaRPr lang="en-IN" sz="1600" dirty="0"/>
                    </a:p>
                  </a:txBody>
                  <a:tcPr marL="78926" marR="78926" marT="39463" marB="39463"/>
                </a:tc>
                <a:tc>
                  <a:txBody>
                    <a:bodyPr/>
                    <a:lstStyle/>
                    <a:p>
                      <a:r>
                        <a:rPr lang="en-IN" sz="1600"/>
                        <a:t>330</a:t>
                      </a:r>
                    </a:p>
                  </a:txBody>
                  <a:tcPr marL="78926" marR="78926" marT="39463" marB="39463"/>
                </a:tc>
                <a:tc>
                  <a:txBody>
                    <a:bodyPr/>
                    <a:lstStyle/>
                    <a:p>
                      <a:r>
                        <a:rPr lang="en-IN" sz="1600"/>
                        <a:t>313</a:t>
                      </a:r>
                    </a:p>
                  </a:txBody>
                  <a:tcPr marL="78926" marR="78926" marT="39463" marB="39463"/>
                </a:tc>
                <a:tc>
                  <a:txBody>
                    <a:bodyPr/>
                    <a:lstStyle/>
                    <a:p>
                      <a:r>
                        <a:rPr lang="en-IN" sz="1600" dirty="0"/>
                        <a:t>291</a:t>
                      </a:r>
                    </a:p>
                  </a:txBody>
                  <a:tcPr marL="78926" marR="78926" marT="39463" marB="39463"/>
                </a:tc>
                <a:extLst>
                  <a:ext uri="{0D108BD9-81ED-4DB2-BD59-A6C34878D82A}">
                    <a16:rowId xmlns:a16="http://schemas.microsoft.com/office/drawing/2014/main" val="606950640"/>
                  </a:ext>
                </a:extLst>
              </a:tr>
              <a:tr h="584050">
                <a:tc>
                  <a:txBody>
                    <a:bodyPr/>
                    <a:lstStyle/>
                    <a:p>
                      <a:r>
                        <a:rPr lang="en-IN" sz="1600"/>
                        <a:t>   Oil exports(in bn$)</a:t>
                      </a:r>
                    </a:p>
                    <a:p>
                      <a:endParaRPr lang="en-IN" sz="1600"/>
                    </a:p>
                  </a:txBody>
                  <a:tcPr marL="78926" marR="78926" marT="39463" marB="39463"/>
                </a:tc>
                <a:tc>
                  <a:txBody>
                    <a:bodyPr/>
                    <a:lstStyle/>
                    <a:p>
                      <a:r>
                        <a:rPr lang="en-IN" sz="1600"/>
                        <a:t>30</a:t>
                      </a:r>
                    </a:p>
                  </a:txBody>
                  <a:tcPr marL="78926" marR="78926" marT="39463" marB="39463"/>
                </a:tc>
                <a:tc>
                  <a:txBody>
                    <a:bodyPr/>
                    <a:lstStyle/>
                    <a:p>
                      <a:r>
                        <a:rPr lang="en-IN" sz="1600"/>
                        <a:t>31.1</a:t>
                      </a:r>
                    </a:p>
                  </a:txBody>
                  <a:tcPr marL="78926" marR="78926" marT="39463" marB="39463"/>
                </a:tc>
                <a:tc>
                  <a:txBody>
                    <a:bodyPr/>
                    <a:lstStyle/>
                    <a:p>
                      <a:r>
                        <a:rPr lang="en-IN" sz="1600" dirty="0"/>
                        <a:t>34.9</a:t>
                      </a:r>
                    </a:p>
                  </a:txBody>
                  <a:tcPr marL="78926" marR="78926" marT="39463" marB="39463"/>
                </a:tc>
                <a:tc>
                  <a:txBody>
                    <a:bodyPr/>
                    <a:lstStyle/>
                    <a:p>
                      <a:r>
                        <a:rPr lang="en-IN" sz="1600" dirty="0"/>
                        <a:t>46.5</a:t>
                      </a:r>
                    </a:p>
                  </a:txBody>
                  <a:tcPr marL="78926" marR="78926" marT="39463" marB="39463"/>
                </a:tc>
                <a:tc>
                  <a:txBody>
                    <a:bodyPr/>
                    <a:lstStyle/>
                    <a:p>
                      <a:r>
                        <a:rPr lang="en-IN" sz="1600" dirty="0"/>
                        <a:t>41.2</a:t>
                      </a:r>
                    </a:p>
                  </a:txBody>
                  <a:tcPr marL="78926" marR="78926" marT="39463" marB="39463"/>
                </a:tc>
                <a:tc>
                  <a:txBody>
                    <a:bodyPr/>
                    <a:lstStyle/>
                    <a:p>
                      <a:r>
                        <a:rPr lang="en-IN" sz="1600" dirty="0"/>
                        <a:t>26.9</a:t>
                      </a:r>
                    </a:p>
                  </a:txBody>
                  <a:tcPr marL="78926" marR="78926" marT="39463" marB="39463"/>
                </a:tc>
                <a:extLst>
                  <a:ext uri="{0D108BD9-81ED-4DB2-BD59-A6C34878D82A}">
                    <a16:rowId xmlns:a16="http://schemas.microsoft.com/office/drawing/2014/main" val="3132696187"/>
                  </a:ext>
                </a:extLst>
              </a:tr>
              <a:tr h="347273">
                <a:tc>
                  <a:txBody>
                    <a:bodyPr/>
                    <a:lstStyle/>
                    <a:p>
                      <a:r>
                        <a:rPr lang="en-IN" sz="1600"/>
                        <a:t>  Non oil exports(in bn$)</a:t>
                      </a:r>
                    </a:p>
                  </a:txBody>
                  <a:tcPr marL="78926" marR="78926" marT="39463" marB="39463"/>
                </a:tc>
                <a:tc>
                  <a:txBody>
                    <a:bodyPr/>
                    <a:lstStyle/>
                    <a:p>
                      <a:r>
                        <a:rPr lang="en-IN" sz="1600"/>
                        <a:t>232</a:t>
                      </a:r>
                    </a:p>
                  </a:txBody>
                  <a:tcPr marL="78926" marR="78926" marT="39463" marB="39463"/>
                </a:tc>
                <a:tc>
                  <a:txBody>
                    <a:bodyPr/>
                    <a:lstStyle/>
                    <a:p>
                      <a:r>
                        <a:rPr lang="en-IN" sz="1600"/>
                        <a:t>244.9</a:t>
                      </a:r>
                    </a:p>
                  </a:txBody>
                  <a:tcPr marL="78926" marR="78926" marT="39463" marB="39463"/>
                </a:tc>
                <a:tc>
                  <a:txBody>
                    <a:bodyPr/>
                    <a:lstStyle/>
                    <a:p>
                      <a:r>
                        <a:rPr lang="en-IN" sz="1600"/>
                        <a:t>266</a:t>
                      </a:r>
                    </a:p>
                  </a:txBody>
                  <a:tcPr marL="78926" marR="78926" marT="39463" marB="39463"/>
                </a:tc>
                <a:tc>
                  <a:txBody>
                    <a:bodyPr/>
                    <a:lstStyle/>
                    <a:p>
                      <a:r>
                        <a:rPr lang="en-IN" sz="1600"/>
                        <a:t>283</a:t>
                      </a:r>
                    </a:p>
                  </a:txBody>
                  <a:tcPr marL="78926" marR="78926" marT="39463" marB="39463"/>
                </a:tc>
                <a:tc>
                  <a:txBody>
                    <a:bodyPr/>
                    <a:lstStyle/>
                    <a:p>
                      <a:r>
                        <a:rPr lang="en-IN" sz="1600"/>
                        <a:t>272</a:t>
                      </a:r>
                    </a:p>
                  </a:txBody>
                  <a:tcPr marL="78926" marR="78926" marT="39463" marB="39463"/>
                </a:tc>
                <a:tc>
                  <a:txBody>
                    <a:bodyPr/>
                    <a:lstStyle/>
                    <a:p>
                      <a:r>
                        <a:rPr lang="en-IN" sz="1600" dirty="0"/>
                        <a:t>265.3</a:t>
                      </a:r>
                    </a:p>
                  </a:txBody>
                  <a:tcPr marL="78926" marR="78926" marT="39463" marB="39463"/>
                </a:tc>
                <a:extLst>
                  <a:ext uri="{0D108BD9-81ED-4DB2-BD59-A6C34878D82A}">
                    <a16:rowId xmlns:a16="http://schemas.microsoft.com/office/drawing/2014/main" val="917026664"/>
                  </a:ext>
                </a:extLst>
              </a:tr>
              <a:tr h="347273">
                <a:tc>
                  <a:txBody>
                    <a:bodyPr/>
                    <a:lstStyle/>
                    <a:p>
                      <a:r>
                        <a:rPr lang="en-IN" sz="1600" dirty="0"/>
                        <a:t>Imports(in bn$)</a:t>
                      </a:r>
                    </a:p>
                  </a:txBody>
                  <a:tcPr marL="78926" marR="78926" marT="39463" marB="39463"/>
                </a:tc>
                <a:tc>
                  <a:txBody>
                    <a:bodyPr/>
                    <a:lstStyle/>
                    <a:p>
                      <a:r>
                        <a:rPr lang="en-IN" sz="1600" dirty="0"/>
                        <a:t>381</a:t>
                      </a:r>
                    </a:p>
                  </a:txBody>
                  <a:tcPr marL="78926" marR="78926" marT="39463" marB="39463"/>
                </a:tc>
                <a:tc>
                  <a:txBody>
                    <a:bodyPr/>
                    <a:lstStyle/>
                    <a:p>
                      <a:r>
                        <a:rPr lang="en-IN" sz="1600" b="0" kern="1200" dirty="0">
                          <a:solidFill>
                            <a:schemeClr val="dk1"/>
                          </a:solidFill>
                          <a:effectLst/>
                        </a:rPr>
                        <a:t>382</a:t>
                      </a:r>
                      <a:endParaRPr lang="en-IN" sz="1600" dirty="0"/>
                    </a:p>
                  </a:txBody>
                  <a:tcPr marL="78926" marR="78926" marT="39463" marB="39463"/>
                </a:tc>
                <a:tc>
                  <a:txBody>
                    <a:bodyPr/>
                    <a:lstStyle/>
                    <a:p>
                      <a:r>
                        <a:rPr lang="en-IN" sz="1600" b="0" kern="1200" dirty="0">
                          <a:solidFill>
                            <a:schemeClr val="dk1"/>
                          </a:solidFill>
                          <a:effectLst/>
                        </a:rPr>
                        <a:t>465</a:t>
                      </a:r>
                      <a:endParaRPr lang="en-IN" sz="1600" dirty="0"/>
                    </a:p>
                  </a:txBody>
                  <a:tcPr marL="78926" marR="78926" marT="39463" marB="39463"/>
                </a:tc>
                <a:tc>
                  <a:txBody>
                    <a:bodyPr/>
                    <a:lstStyle/>
                    <a:p>
                      <a:r>
                        <a:rPr lang="en-IN" sz="1600" dirty="0"/>
                        <a:t>514</a:t>
                      </a:r>
                    </a:p>
                  </a:txBody>
                  <a:tcPr marL="78926" marR="78926" marT="39463" marB="39463"/>
                </a:tc>
                <a:tc>
                  <a:txBody>
                    <a:bodyPr/>
                    <a:lstStyle/>
                    <a:p>
                      <a:r>
                        <a:rPr lang="en-IN" sz="1600" dirty="0"/>
                        <a:t>474</a:t>
                      </a:r>
                    </a:p>
                  </a:txBody>
                  <a:tcPr marL="78926" marR="78926" marT="39463" marB="39463"/>
                </a:tc>
                <a:tc>
                  <a:txBody>
                    <a:bodyPr/>
                    <a:lstStyle/>
                    <a:p>
                      <a:r>
                        <a:rPr lang="en-IN" sz="1600" dirty="0"/>
                        <a:t>393.</a:t>
                      </a:r>
                    </a:p>
                  </a:txBody>
                  <a:tcPr marL="78926" marR="78926" marT="39463" marB="39463"/>
                </a:tc>
                <a:extLst>
                  <a:ext uri="{0D108BD9-81ED-4DB2-BD59-A6C34878D82A}">
                    <a16:rowId xmlns:a16="http://schemas.microsoft.com/office/drawing/2014/main" val="1428199204"/>
                  </a:ext>
                </a:extLst>
              </a:tr>
              <a:tr h="347273">
                <a:tc>
                  <a:txBody>
                    <a:bodyPr/>
                    <a:lstStyle/>
                    <a:p>
                      <a:r>
                        <a:rPr lang="en-IN" sz="1600"/>
                        <a:t>   Oil imports(in bn$)</a:t>
                      </a:r>
                    </a:p>
                  </a:txBody>
                  <a:tcPr marL="78926" marR="78926" marT="39463" marB="39463"/>
                </a:tc>
                <a:tc>
                  <a:txBody>
                    <a:bodyPr/>
                    <a:lstStyle/>
                    <a:p>
                      <a:r>
                        <a:rPr lang="en-IN" sz="1600" dirty="0"/>
                        <a:t>82.9</a:t>
                      </a:r>
                    </a:p>
                  </a:txBody>
                  <a:tcPr marL="78926" marR="78926" marT="39463" marB="39463"/>
                </a:tc>
                <a:tc>
                  <a:txBody>
                    <a:bodyPr/>
                    <a:lstStyle/>
                    <a:p>
                      <a:r>
                        <a:rPr lang="en-IN" sz="1600" dirty="0"/>
                        <a:t>86.9</a:t>
                      </a:r>
                    </a:p>
                  </a:txBody>
                  <a:tcPr marL="78926" marR="78926" marT="39463" marB="39463"/>
                </a:tc>
                <a:tc>
                  <a:txBody>
                    <a:bodyPr/>
                    <a:lstStyle/>
                    <a:p>
                      <a:r>
                        <a:rPr lang="en-IN" sz="1600" dirty="0"/>
                        <a:t>108</a:t>
                      </a:r>
                    </a:p>
                  </a:txBody>
                  <a:tcPr marL="78926" marR="78926" marT="39463" marB="39463"/>
                </a:tc>
                <a:tc>
                  <a:txBody>
                    <a:bodyPr/>
                    <a:lstStyle/>
                    <a:p>
                      <a:r>
                        <a:rPr lang="en-IN" sz="1600" dirty="0"/>
                        <a:t>140</a:t>
                      </a:r>
                    </a:p>
                  </a:txBody>
                  <a:tcPr marL="78926" marR="78926" marT="39463" marB="39463"/>
                </a:tc>
                <a:tc>
                  <a:txBody>
                    <a:bodyPr/>
                    <a:lstStyle/>
                    <a:p>
                      <a:r>
                        <a:rPr lang="en-IN" sz="1600" dirty="0"/>
                        <a:t>130</a:t>
                      </a:r>
                    </a:p>
                  </a:txBody>
                  <a:tcPr marL="78926" marR="78926" marT="39463" marB="39463"/>
                </a:tc>
                <a:tc>
                  <a:txBody>
                    <a:bodyPr/>
                    <a:lstStyle/>
                    <a:p>
                      <a:r>
                        <a:rPr lang="en-IN" sz="1600" dirty="0"/>
                        <a:t>82.6</a:t>
                      </a:r>
                    </a:p>
                  </a:txBody>
                  <a:tcPr marL="78926" marR="78926" marT="39463" marB="39463"/>
                </a:tc>
                <a:extLst>
                  <a:ext uri="{0D108BD9-81ED-4DB2-BD59-A6C34878D82A}">
                    <a16:rowId xmlns:a16="http://schemas.microsoft.com/office/drawing/2014/main" val="2528283518"/>
                  </a:ext>
                </a:extLst>
              </a:tr>
              <a:tr h="347273">
                <a:tc>
                  <a:txBody>
                    <a:bodyPr/>
                    <a:lstStyle/>
                    <a:p>
                      <a:r>
                        <a:rPr lang="en-IN" sz="1600"/>
                        <a:t>   Non oil imports(in bn$)</a:t>
                      </a:r>
                    </a:p>
                  </a:txBody>
                  <a:tcPr marL="78926" marR="78926" marT="39463" marB="39463"/>
                </a:tc>
                <a:tc>
                  <a:txBody>
                    <a:bodyPr/>
                    <a:lstStyle/>
                    <a:p>
                      <a:r>
                        <a:rPr lang="en-IN" sz="1600" dirty="0"/>
                        <a:t>298.1</a:t>
                      </a:r>
                    </a:p>
                  </a:txBody>
                  <a:tcPr marL="78926" marR="78926" marT="39463" marB="39463"/>
                </a:tc>
                <a:tc>
                  <a:txBody>
                    <a:bodyPr/>
                    <a:lstStyle/>
                    <a:p>
                      <a:r>
                        <a:rPr lang="en-IN" sz="1600" dirty="0"/>
                        <a:t>295.8</a:t>
                      </a:r>
                    </a:p>
                  </a:txBody>
                  <a:tcPr marL="78926" marR="78926" marT="39463" marB="39463"/>
                </a:tc>
                <a:tc>
                  <a:txBody>
                    <a:bodyPr/>
                    <a:lstStyle/>
                    <a:p>
                      <a:r>
                        <a:rPr lang="en-IN" sz="1600"/>
                        <a:t>356</a:t>
                      </a:r>
                    </a:p>
                  </a:txBody>
                  <a:tcPr marL="78926" marR="78926" marT="39463" marB="39463"/>
                </a:tc>
                <a:tc>
                  <a:txBody>
                    <a:bodyPr/>
                    <a:lstStyle/>
                    <a:p>
                      <a:r>
                        <a:rPr lang="en-IN" sz="1600" dirty="0"/>
                        <a:t>373</a:t>
                      </a:r>
                    </a:p>
                  </a:txBody>
                  <a:tcPr marL="78926" marR="78926" marT="39463" marB="39463"/>
                </a:tc>
                <a:tc>
                  <a:txBody>
                    <a:bodyPr/>
                    <a:lstStyle/>
                    <a:p>
                      <a:r>
                        <a:rPr lang="en-IN" sz="1600" dirty="0"/>
                        <a:t>344.1</a:t>
                      </a:r>
                    </a:p>
                  </a:txBody>
                  <a:tcPr marL="78926" marR="78926" marT="39463" marB="39463"/>
                </a:tc>
                <a:tc>
                  <a:txBody>
                    <a:bodyPr/>
                    <a:lstStyle/>
                    <a:p>
                      <a:r>
                        <a:rPr lang="en-IN" sz="1600" dirty="0"/>
                        <a:t>310</a:t>
                      </a:r>
                    </a:p>
                  </a:txBody>
                  <a:tcPr marL="78926" marR="78926" marT="39463" marB="39463"/>
                </a:tc>
                <a:extLst>
                  <a:ext uri="{0D108BD9-81ED-4DB2-BD59-A6C34878D82A}">
                    <a16:rowId xmlns:a16="http://schemas.microsoft.com/office/drawing/2014/main" val="4062068480"/>
                  </a:ext>
                </a:extLst>
              </a:tr>
              <a:tr h="347273">
                <a:tc>
                  <a:txBody>
                    <a:bodyPr/>
                    <a:lstStyle/>
                    <a:p>
                      <a:r>
                        <a:rPr lang="en-IN" sz="1600"/>
                        <a:t>Trade balance(in bn$)</a:t>
                      </a:r>
                    </a:p>
                  </a:txBody>
                  <a:tcPr marL="78926" marR="78926" marT="39463" marB="39463"/>
                </a:tc>
                <a:tc>
                  <a:txBody>
                    <a:bodyPr/>
                    <a:lstStyle/>
                    <a:p>
                      <a:r>
                        <a:rPr lang="en-IN" sz="1600"/>
                        <a:t>(-)118</a:t>
                      </a:r>
                    </a:p>
                  </a:txBody>
                  <a:tcPr marL="78926" marR="78926" marT="39463" marB="39463"/>
                </a:tc>
                <a:tc>
                  <a:txBody>
                    <a:bodyPr/>
                    <a:lstStyle/>
                    <a:p>
                      <a:r>
                        <a:rPr lang="en-IN" sz="1600"/>
                        <a:t>(-)106</a:t>
                      </a:r>
                    </a:p>
                  </a:txBody>
                  <a:tcPr marL="78926" marR="78926" marT="39463" marB="39463"/>
                </a:tc>
                <a:tc>
                  <a:txBody>
                    <a:bodyPr/>
                    <a:lstStyle/>
                    <a:p>
                      <a:r>
                        <a:rPr lang="en-IN" sz="1600"/>
                        <a:t>(-)162</a:t>
                      </a:r>
                    </a:p>
                  </a:txBody>
                  <a:tcPr marL="78926" marR="78926" marT="39463" marB="39463"/>
                </a:tc>
                <a:tc>
                  <a:txBody>
                    <a:bodyPr/>
                    <a:lstStyle/>
                    <a:p>
                      <a:r>
                        <a:rPr lang="en-IN" sz="1600" dirty="0"/>
                        <a:t>(-)184</a:t>
                      </a:r>
                    </a:p>
                  </a:txBody>
                  <a:tcPr marL="78926" marR="78926" marT="39463" marB="39463"/>
                </a:tc>
                <a:tc>
                  <a:txBody>
                    <a:bodyPr/>
                    <a:lstStyle/>
                    <a:p>
                      <a:r>
                        <a:rPr lang="en-IN" sz="1600" dirty="0"/>
                        <a:t>(-)161</a:t>
                      </a:r>
                    </a:p>
                  </a:txBody>
                  <a:tcPr marL="78926" marR="78926" marT="39463" marB="39463"/>
                </a:tc>
                <a:tc>
                  <a:txBody>
                    <a:bodyPr/>
                    <a:lstStyle/>
                    <a:p>
                      <a:r>
                        <a:rPr lang="en-IN" sz="1600" dirty="0"/>
                        <a:t>(-)102</a:t>
                      </a:r>
                    </a:p>
                  </a:txBody>
                  <a:tcPr marL="78926" marR="78926" marT="39463" marB="39463"/>
                </a:tc>
                <a:extLst>
                  <a:ext uri="{0D108BD9-81ED-4DB2-BD59-A6C34878D82A}">
                    <a16:rowId xmlns:a16="http://schemas.microsoft.com/office/drawing/2014/main" val="3403346263"/>
                  </a:ext>
                </a:extLst>
              </a:tr>
              <a:tr h="347273">
                <a:tc>
                  <a:txBody>
                    <a:bodyPr/>
                    <a:lstStyle/>
                    <a:p>
                      <a:r>
                        <a:rPr lang="en-IN" sz="1600" dirty="0"/>
                        <a:t>Services exports(in bn$)</a:t>
                      </a:r>
                    </a:p>
                  </a:txBody>
                  <a:tcPr marL="78926" marR="78926" marT="39463" marB="39463"/>
                </a:tc>
                <a:tc>
                  <a:txBody>
                    <a:bodyPr/>
                    <a:lstStyle/>
                    <a:p>
                      <a:r>
                        <a:rPr lang="en-IN" sz="1600" dirty="0"/>
                        <a:t>154.3</a:t>
                      </a:r>
                    </a:p>
                  </a:txBody>
                  <a:tcPr marL="78926" marR="78926" marT="39463" marB="39463"/>
                </a:tc>
                <a:tc>
                  <a:txBody>
                    <a:bodyPr/>
                    <a:lstStyle/>
                    <a:p>
                      <a:r>
                        <a:rPr lang="en-IN" sz="1600" dirty="0"/>
                        <a:t> 163.1</a:t>
                      </a:r>
                    </a:p>
                  </a:txBody>
                  <a:tcPr marL="78926" marR="78926" marT="39463" marB="39463"/>
                </a:tc>
                <a:tc>
                  <a:txBody>
                    <a:bodyPr/>
                    <a:lstStyle/>
                    <a:p>
                      <a:r>
                        <a:rPr lang="en-IN" sz="1600" dirty="0"/>
                        <a:t>195.1</a:t>
                      </a:r>
                    </a:p>
                  </a:txBody>
                  <a:tcPr marL="78926" marR="78926" marT="39463" marB="39463"/>
                </a:tc>
                <a:tc>
                  <a:txBody>
                    <a:bodyPr/>
                    <a:lstStyle/>
                    <a:p>
                      <a:r>
                        <a:rPr lang="en-IN" sz="1600" dirty="0"/>
                        <a:t>208.0</a:t>
                      </a:r>
                    </a:p>
                  </a:txBody>
                  <a:tcPr marL="78926" marR="78926" marT="39463" marB="39463"/>
                </a:tc>
                <a:tc>
                  <a:txBody>
                    <a:bodyPr/>
                    <a:lstStyle/>
                    <a:p>
                      <a:r>
                        <a:rPr lang="en-IN" sz="1600" dirty="0"/>
                        <a:t>213.2</a:t>
                      </a:r>
                    </a:p>
                  </a:txBody>
                  <a:tcPr marL="78926" marR="78926" marT="39463" marB="39463"/>
                </a:tc>
                <a:tc>
                  <a:txBody>
                    <a:bodyPr/>
                    <a:lstStyle/>
                    <a:p>
                      <a:r>
                        <a:rPr lang="en-IN" sz="1600" dirty="0"/>
                        <a:t>206.1</a:t>
                      </a:r>
                    </a:p>
                  </a:txBody>
                  <a:tcPr marL="78926" marR="78926" marT="39463" marB="39463"/>
                </a:tc>
                <a:extLst>
                  <a:ext uri="{0D108BD9-81ED-4DB2-BD59-A6C34878D82A}">
                    <a16:rowId xmlns:a16="http://schemas.microsoft.com/office/drawing/2014/main" val="1849606929"/>
                  </a:ext>
                </a:extLst>
              </a:tr>
              <a:tr h="347273">
                <a:tc>
                  <a:txBody>
                    <a:bodyPr/>
                    <a:lstStyle/>
                    <a:p>
                      <a:r>
                        <a:rPr lang="en-IN" sz="1600" dirty="0"/>
                        <a:t>  =&gt; Software exports ( in bn$)</a:t>
                      </a:r>
                    </a:p>
                  </a:txBody>
                  <a:tcPr marL="78926" marR="78926" marT="39463" marB="39463"/>
                </a:tc>
                <a:tc>
                  <a:txBody>
                    <a:bodyPr/>
                    <a:lstStyle/>
                    <a:p>
                      <a:r>
                        <a:rPr lang="en-IN" sz="1600" dirty="0"/>
                        <a:t>76.6</a:t>
                      </a:r>
                    </a:p>
                  </a:txBody>
                  <a:tcPr marL="78926" marR="78926" marT="39463" marB="39463"/>
                </a:tc>
                <a:tc>
                  <a:txBody>
                    <a:bodyPr/>
                    <a:lstStyle/>
                    <a:p>
                      <a:r>
                        <a:rPr lang="en-IN" sz="1600" dirty="0"/>
                        <a:t>76.3</a:t>
                      </a:r>
                    </a:p>
                  </a:txBody>
                  <a:tcPr marL="78926" marR="78926" marT="39463" marB="39463"/>
                </a:tc>
                <a:tc>
                  <a:txBody>
                    <a:bodyPr/>
                    <a:lstStyle/>
                    <a:p>
                      <a:r>
                        <a:rPr lang="en-IN" sz="1600" dirty="0"/>
                        <a:t>79.8</a:t>
                      </a:r>
                    </a:p>
                  </a:txBody>
                  <a:tcPr marL="78926" marR="78926" marT="39463" marB="39463"/>
                </a:tc>
                <a:tc>
                  <a:txBody>
                    <a:bodyPr/>
                    <a:lstStyle/>
                    <a:p>
                      <a:r>
                        <a:rPr lang="en-IN" sz="1600" dirty="0"/>
                        <a:t>86.3</a:t>
                      </a:r>
                    </a:p>
                  </a:txBody>
                  <a:tcPr marL="78926" marR="78926" marT="39463" marB="39463"/>
                </a:tc>
                <a:tc>
                  <a:txBody>
                    <a:bodyPr/>
                    <a:lstStyle/>
                    <a:p>
                      <a:r>
                        <a:rPr lang="en-IN" sz="1600" dirty="0"/>
                        <a:t>96.1 </a:t>
                      </a:r>
                    </a:p>
                  </a:txBody>
                  <a:tcPr marL="78926" marR="78926" marT="39463" marB="39463"/>
                </a:tc>
                <a:tc>
                  <a:txBody>
                    <a:bodyPr/>
                    <a:lstStyle/>
                    <a:p>
                      <a:r>
                        <a:rPr lang="en-IN" sz="1600" dirty="0"/>
                        <a:t>100</a:t>
                      </a:r>
                    </a:p>
                  </a:txBody>
                  <a:tcPr marL="78926" marR="78926" marT="39463" marB="39463"/>
                </a:tc>
                <a:extLst>
                  <a:ext uri="{0D108BD9-81ED-4DB2-BD59-A6C34878D82A}">
                    <a16:rowId xmlns:a16="http://schemas.microsoft.com/office/drawing/2014/main" val="2305530242"/>
                  </a:ext>
                </a:extLst>
              </a:tr>
              <a:tr h="347273">
                <a:tc>
                  <a:txBody>
                    <a:bodyPr/>
                    <a:lstStyle/>
                    <a:p>
                      <a:r>
                        <a:rPr lang="en-IN" sz="1600" dirty="0"/>
                        <a:t>Service imports ( in bn$)</a:t>
                      </a:r>
                    </a:p>
                  </a:txBody>
                  <a:tcPr marL="78926" marR="78926" marT="39463" marB="39463"/>
                </a:tc>
                <a:tc>
                  <a:txBody>
                    <a:bodyPr/>
                    <a:lstStyle/>
                    <a:p>
                      <a:r>
                        <a:rPr lang="en-IN" sz="1600" dirty="0"/>
                        <a:t>84.6</a:t>
                      </a:r>
                    </a:p>
                  </a:txBody>
                  <a:tcPr marL="78926" marR="78926" marT="39463" marB="39463"/>
                </a:tc>
                <a:tc>
                  <a:txBody>
                    <a:bodyPr/>
                    <a:lstStyle/>
                    <a:p>
                      <a:r>
                        <a:rPr lang="en-IN" sz="1600" dirty="0"/>
                        <a:t>95.7</a:t>
                      </a:r>
                    </a:p>
                  </a:txBody>
                  <a:tcPr marL="78926" marR="78926" marT="39463" marB="39463"/>
                </a:tc>
                <a:tc>
                  <a:txBody>
                    <a:bodyPr/>
                    <a:lstStyle/>
                    <a:p>
                      <a:r>
                        <a:rPr lang="en-IN" sz="1600" dirty="0"/>
                        <a:t>117.5</a:t>
                      </a:r>
                    </a:p>
                  </a:txBody>
                  <a:tcPr marL="78926" marR="78926" marT="39463" marB="39463"/>
                </a:tc>
                <a:tc>
                  <a:txBody>
                    <a:bodyPr/>
                    <a:lstStyle/>
                    <a:p>
                      <a:r>
                        <a:rPr lang="en-IN" sz="1600" dirty="0"/>
                        <a:t>126.1</a:t>
                      </a:r>
                    </a:p>
                  </a:txBody>
                  <a:tcPr marL="78926" marR="78926" marT="39463" marB="39463"/>
                </a:tc>
                <a:tc>
                  <a:txBody>
                    <a:bodyPr/>
                    <a:lstStyle/>
                    <a:p>
                      <a:r>
                        <a:rPr lang="en-IN" sz="1600" dirty="0"/>
                        <a:t>128.3</a:t>
                      </a:r>
                    </a:p>
                  </a:txBody>
                  <a:tcPr marL="78926" marR="78926" marT="39463" marB="39463"/>
                </a:tc>
                <a:tc>
                  <a:txBody>
                    <a:bodyPr/>
                    <a:lstStyle/>
                    <a:p>
                      <a:r>
                        <a:rPr lang="en-IN" sz="1600" dirty="0"/>
                        <a:t>117.5</a:t>
                      </a:r>
                    </a:p>
                  </a:txBody>
                  <a:tcPr marL="78926" marR="78926" marT="39463" marB="39463"/>
                </a:tc>
                <a:extLst>
                  <a:ext uri="{0D108BD9-81ED-4DB2-BD59-A6C34878D82A}">
                    <a16:rowId xmlns:a16="http://schemas.microsoft.com/office/drawing/2014/main" val="2291291278"/>
                  </a:ext>
                </a:extLst>
              </a:tr>
              <a:tr h="347273">
                <a:tc>
                  <a:txBody>
                    <a:bodyPr/>
                    <a:lstStyle/>
                    <a:p>
                      <a:r>
                        <a:rPr lang="en-IN" sz="1600"/>
                        <a:t>Service Balance ( in bn$)</a:t>
                      </a:r>
                    </a:p>
                  </a:txBody>
                  <a:tcPr marL="78926" marR="78926" marT="39463" marB="39463"/>
                </a:tc>
                <a:tc>
                  <a:txBody>
                    <a:bodyPr/>
                    <a:lstStyle/>
                    <a:p>
                      <a:r>
                        <a:rPr lang="en-IN" sz="1600" dirty="0"/>
                        <a:t>69.7</a:t>
                      </a:r>
                    </a:p>
                  </a:txBody>
                  <a:tcPr marL="78926" marR="78926" marT="39463" marB="39463"/>
                </a:tc>
                <a:tc>
                  <a:txBody>
                    <a:bodyPr/>
                    <a:lstStyle/>
                    <a:p>
                      <a:r>
                        <a:rPr lang="en-IN" sz="1600" dirty="0"/>
                        <a:t>68.3</a:t>
                      </a:r>
                    </a:p>
                  </a:txBody>
                  <a:tcPr marL="78926" marR="78926" marT="39463" marB="39463"/>
                </a:tc>
                <a:tc>
                  <a:txBody>
                    <a:bodyPr/>
                    <a:lstStyle/>
                    <a:p>
                      <a:r>
                        <a:rPr lang="en-IN" sz="1600" dirty="0"/>
                        <a:t>77.6</a:t>
                      </a:r>
                    </a:p>
                  </a:txBody>
                  <a:tcPr marL="78926" marR="78926" marT="39463" marB="39463"/>
                </a:tc>
                <a:tc>
                  <a:txBody>
                    <a:bodyPr/>
                    <a:lstStyle/>
                    <a:p>
                      <a:r>
                        <a:rPr lang="en-IN" sz="1600" dirty="0"/>
                        <a:t>81.9</a:t>
                      </a:r>
                    </a:p>
                  </a:txBody>
                  <a:tcPr marL="78926" marR="78926" marT="39463" marB="39463"/>
                </a:tc>
                <a:tc>
                  <a:txBody>
                    <a:bodyPr/>
                    <a:lstStyle/>
                    <a:p>
                      <a:r>
                        <a:rPr lang="en-IN" sz="1600" dirty="0"/>
                        <a:t>84.9</a:t>
                      </a:r>
                    </a:p>
                  </a:txBody>
                  <a:tcPr marL="78926" marR="78926" marT="39463" marB="39463"/>
                </a:tc>
                <a:tc>
                  <a:txBody>
                    <a:bodyPr/>
                    <a:lstStyle/>
                    <a:p>
                      <a:r>
                        <a:rPr lang="en-IN" sz="1600" dirty="0"/>
                        <a:t>88.6</a:t>
                      </a:r>
                    </a:p>
                  </a:txBody>
                  <a:tcPr marL="78926" marR="78926" marT="39463" marB="39463"/>
                </a:tc>
                <a:extLst>
                  <a:ext uri="{0D108BD9-81ED-4DB2-BD59-A6C34878D82A}">
                    <a16:rowId xmlns:a16="http://schemas.microsoft.com/office/drawing/2014/main" val="2936881584"/>
                  </a:ext>
                </a:extLst>
              </a:tr>
              <a:tr h="347273">
                <a:tc>
                  <a:txBody>
                    <a:bodyPr/>
                    <a:lstStyle/>
                    <a:p>
                      <a:r>
                        <a:rPr lang="en-IN" sz="1600" dirty="0"/>
                        <a:t>Current account Balance ( in bn$)</a:t>
                      </a:r>
                    </a:p>
                  </a:txBody>
                  <a:tcPr marL="78926" marR="78926" marT="39463" marB="39463"/>
                </a:tc>
                <a:tc>
                  <a:txBody>
                    <a:bodyPr/>
                    <a:lstStyle/>
                    <a:p>
                      <a:r>
                        <a:rPr lang="en-IN" sz="1600" dirty="0"/>
                        <a:t>(-)22.1</a:t>
                      </a:r>
                    </a:p>
                  </a:txBody>
                  <a:tcPr marL="78926" marR="78926" marT="39463" marB="39463"/>
                </a:tc>
                <a:tc>
                  <a:txBody>
                    <a:bodyPr/>
                    <a:lstStyle/>
                    <a:p>
                      <a:r>
                        <a:rPr lang="en-IN" sz="1600" dirty="0"/>
                        <a:t>(-)14.4</a:t>
                      </a:r>
                    </a:p>
                  </a:txBody>
                  <a:tcPr marL="78926" marR="78926" marT="39463" marB="39463"/>
                </a:tc>
                <a:tc>
                  <a:txBody>
                    <a:bodyPr/>
                    <a:lstStyle/>
                    <a:p>
                      <a:r>
                        <a:rPr lang="en-IN" sz="1600" dirty="0"/>
                        <a:t>(-)48.7</a:t>
                      </a:r>
                    </a:p>
                  </a:txBody>
                  <a:tcPr marL="78926" marR="78926" marT="39463" marB="39463"/>
                </a:tc>
                <a:tc>
                  <a:txBody>
                    <a:bodyPr/>
                    <a:lstStyle/>
                    <a:p>
                      <a:r>
                        <a:rPr lang="en-IN" sz="1600" dirty="0"/>
                        <a:t>(-)57.2</a:t>
                      </a:r>
                    </a:p>
                  </a:txBody>
                  <a:tcPr marL="78926" marR="78926" marT="39463" marB="39463"/>
                </a:tc>
                <a:tc>
                  <a:txBody>
                    <a:bodyPr/>
                    <a:lstStyle/>
                    <a:p>
                      <a:r>
                        <a:rPr lang="en-IN" sz="1600" dirty="0"/>
                        <a:t>(-)24.6</a:t>
                      </a:r>
                    </a:p>
                  </a:txBody>
                  <a:tcPr marL="78926" marR="78926" marT="39463" marB="39463"/>
                </a:tc>
                <a:tc>
                  <a:txBody>
                    <a:bodyPr/>
                    <a:lstStyle/>
                    <a:p>
                      <a:r>
                        <a:rPr lang="en-IN" sz="1600" dirty="0"/>
                        <a:t>23.9</a:t>
                      </a:r>
                    </a:p>
                  </a:txBody>
                  <a:tcPr marL="78926" marR="78926" marT="39463" marB="39463"/>
                </a:tc>
                <a:extLst>
                  <a:ext uri="{0D108BD9-81ED-4DB2-BD59-A6C34878D82A}">
                    <a16:rowId xmlns:a16="http://schemas.microsoft.com/office/drawing/2014/main" val="3050748618"/>
                  </a:ext>
                </a:extLst>
              </a:tr>
              <a:tr h="347273">
                <a:tc>
                  <a:txBody>
                    <a:bodyPr/>
                    <a:lstStyle/>
                    <a:p>
                      <a:r>
                        <a:rPr lang="en-US" sz="1600" dirty="0"/>
                        <a:t>  =&gt;CAB as percentage of GDP (%) </a:t>
                      </a:r>
                      <a:endParaRPr lang="en-IN" sz="1600" dirty="0"/>
                    </a:p>
                  </a:txBody>
                  <a:tcPr marL="78926" marR="78926" marT="39463" marB="39463"/>
                </a:tc>
                <a:tc>
                  <a:txBody>
                    <a:bodyPr/>
                    <a:lstStyle/>
                    <a:p>
                      <a:r>
                        <a:rPr lang="en-IN" sz="1600" dirty="0"/>
                        <a:t>(-)1.1</a:t>
                      </a:r>
                    </a:p>
                  </a:txBody>
                  <a:tcPr marL="78926" marR="78926" marT="39463" marB="39463"/>
                </a:tc>
                <a:tc>
                  <a:txBody>
                    <a:bodyPr/>
                    <a:lstStyle/>
                    <a:p>
                      <a:r>
                        <a:rPr lang="en-IN" sz="1600" dirty="0"/>
                        <a:t>(-)0.6</a:t>
                      </a:r>
                    </a:p>
                  </a:txBody>
                  <a:tcPr marL="78926" marR="78926" marT="39463" marB="39463"/>
                </a:tc>
                <a:tc>
                  <a:txBody>
                    <a:bodyPr/>
                    <a:lstStyle/>
                    <a:p>
                      <a:r>
                        <a:rPr lang="en-IN" sz="1600" dirty="0"/>
                        <a:t>(-)1.9</a:t>
                      </a:r>
                    </a:p>
                  </a:txBody>
                  <a:tcPr marL="78926" marR="78926" marT="39463" marB="39463"/>
                </a:tc>
                <a:tc>
                  <a:txBody>
                    <a:bodyPr/>
                    <a:lstStyle/>
                    <a:p>
                      <a:r>
                        <a:rPr lang="en-IN" sz="1600" dirty="0"/>
                        <a:t>(-)2.1</a:t>
                      </a:r>
                    </a:p>
                  </a:txBody>
                  <a:tcPr marL="78926" marR="78926" marT="39463" marB="39463"/>
                </a:tc>
                <a:tc>
                  <a:txBody>
                    <a:bodyPr/>
                    <a:lstStyle/>
                    <a:p>
                      <a:r>
                        <a:rPr lang="en-IN" sz="1600" dirty="0"/>
                        <a:t>(-)0.9</a:t>
                      </a:r>
                    </a:p>
                  </a:txBody>
                  <a:tcPr marL="78926" marR="78926" marT="39463" marB="39463"/>
                </a:tc>
                <a:tc>
                  <a:txBody>
                    <a:bodyPr/>
                    <a:lstStyle/>
                    <a:p>
                      <a:r>
                        <a:rPr lang="en-IN" sz="1600" dirty="0"/>
                        <a:t>0.9</a:t>
                      </a:r>
                    </a:p>
                  </a:txBody>
                  <a:tcPr marL="78926" marR="78926" marT="39463" marB="39463"/>
                </a:tc>
                <a:extLst>
                  <a:ext uri="{0D108BD9-81ED-4DB2-BD59-A6C34878D82A}">
                    <a16:rowId xmlns:a16="http://schemas.microsoft.com/office/drawing/2014/main" val="3796473537"/>
                  </a:ext>
                </a:extLst>
              </a:tr>
              <a:tr h="347273">
                <a:tc>
                  <a:txBody>
                    <a:bodyPr/>
                    <a:lstStyle/>
                    <a:p>
                      <a:r>
                        <a:rPr lang="en-IN" sz="1600" dirty="0"/>
                        <a:t>FOREX RESEVES ( In bn$)</a:t>
                      </a:r>
                    </a:p>
                  </a:txBody>
                  <a:tcPr marL="78926" marR="78926" marT="39463" marB="39463"/>
                </a:tc>
                <a:tc>
                  <a:txBody>
                    <a:bodyPr/>
                    <a:lstStyle/>
                    <a:p>
                      <a:r>
                        <a:rPr lang="en-IN" sz="1600" dirty="0"/>
                        <a:t>360.2</a:t>
                      </a:r>
                    </a:p>
                  </a:txBody>
                  <a:tcPr marL="78926" marR="78926" marT="39463" marB="39463"/>
                </a:tc>
                <a:tc>
                  <a:txBody>
                    <a:bodyPr/>
                    <a:lstStyle/>
                    <a:p>
                      <a:r>
                        <a:rPr lang="en-IN" sz="1600" dirty="0"/>
                        <a:t>370.0</a:t>
                      </a:r>
                    </a:p>
                  </a:txBody>
                  <a:tcPr marL="78926" marR="78926" marT="39463" marB="39463"/>
                </a:tc>
                <a:tc>
                  <a:txBody>
                    <a:bodyPr/>
                    <a:lstStyle/>
                    <a:p>
                      <a:r>
                        <a:rPr lang="en-IN" sz="1600" dirty="0"/>
                        <a:t>424.5</a:t>
                      </a:r>
                    </a:p>
                  </a:txBody>
                  <a:tcPr marL="78926" marR="78926" marT="39463" marB="39463"/>
                </a:tc>
                <a:tc>
                  <a:txBody>
                    <a:bodyPr/>
                    <a:lstStyle/>
                    <a:p>
                      <a:r>
                        <a:rPr lang="en-IN" sz="1600" dirty="0"/>
                        <a:t>412.9</a:t>
                      </a:r>
                    </a:p>
                  </a:txBody>
                  <a:tcPr marL="78926" marR="78926" marT="39463" marB="39463"/>
                </a:tc>
                <a:tc>
                  <a:txBody>
                    <a:bodyPr/>
                    <a:lstStyle/>
                    <a:p>
                      <a:r>
                        <a:rPr lang="en-IN" sz="1600" dirty="0"/>
                        <a:t>477.8</a:t>
                      </a:r>
                    </a:p>
                  </a:txBody>
                  <a:tcPr marL="78926" marR="78926" marT="39463" marB="39463"/>
                </a:tc>
                <a:tc>
                  <a:txBody>
                    <a:bodyPr/>
                    <a:lstStyle/>
                    <a:p>
                      <a:r>
                        <a:rPr lang="en-IN" sz="1600" dirty="0"/>
                        <a:t>579.3</a:t>
                      </a:r>
                    </a:p>
                  </a:txBody>
                  <a:tcPr marL="78926" marR="78926" marT="39463" marB="39463"/>
                </a:tc>
                <a:extLst>
                  <a:ext uri="{0D108BD9-81ED-4DB2-BD59-A6C34878D82A}">
                    <a16:rowId xmlns:a16="http://schemas.microsoft.com/office/drawing/2014/main" val="3736167769"/>
                  </a:ext>
                </a:extLst>
              </a:tr>
              <a:tr h="347273">
                <a:tc>
                  <a:txBody>
                    <a:bodyPr/>
                    <a:lstStyle/>
                    <a:p>
                      <a:r>
                        <a:rPr lang="en-IN" sz="1600" dirty="0"/>
                        <a:t>EXTERNAL DEBT(In bn$)</a:t>
                      </a:r>
                    </a:p>
                  </a:txBody>
                  <a:tcPr marL="78926" marR="78926" marT="39463" marB="39463"/>
                </a:tc>
                <a:tc>
                  <a:txBody>
                    <a:bodyPr/>
                    <a:lstStyle/>
                    <a:p>
                      <a:r>
                        <a:rPr lang="en-IN" sz="1600" dirty="0"/>
                        <a:t>484.8</a:t>
                      </a:r>
                    </a:p>
                  </a:txBody>
                  <a:tcPr marL="78926" marR="78926" marT="39463" marB="39463"/>
                </a:tc>
                <a:tc>
                  <a:txBody>
                    <a:bodyPr/>
                    <a:lstStyle/>
                    <a:p>
                      <a:r>
                        <a:rPr lang="en-IN" sz="1600" dirty="0"/>
                        <a:t>471.5</a:t>
                      </a:r>
                    </a:p>
                  </a:txBody>
                  <a:tcPr marL="78926" marR="78926" marT="39463" marB="39463"/>
                </a:tc>
                <a:tc>
                  <a:txBody>
                    <a:bodyPr/>
                    <a:lstStyle/>
                    <a:p>
                      <a:r>
                        <a:rPr lang="en-IN" sz="1600" dirty="0"/>
                        <a:t>529.7</a:t>
                      </a:r>
                    </a:p>
                  </a:txBody>
                  <a:tcPr marL="78926" marR="78926" marT="39463" marB="39463"/>
                </a:tc>
                <a:tc>
                  <a:txBody>
                    <a:bodyPr/>
                    <a:lstStyle/>
                    <a:p>
                      <a:r>
                        <a:rPr lang="en-IN" sz="1600" dirty="0"/>
                        <a:t>543.1</a:t>
                      </a:r>
                    </a:p>
                  </a:txBody>
                  <a:tcPr marL="78926" marR="78926" marT="39463" marB="39463"/>
                </a:tc>
                <a:tc>
                  <a:txBody>
                    <a:bodyPr/>
                    <a:lstStyle/>
                    <a:p>
                      <a:r>
                        <a:rPr lang="en-IN" sz="1600" dirty="0"/>
                        <a:t>558.4</a:t>
                      </a:r>
                    </a:p>
                  </a:txBody>
                  <a:tcPr marL="78926" marR="78926" marT="39463" marB="39463"/>
                </a:tc>
                <a:tc>
                  <a:txBody>
                    <a:bodyPr/>
                    <a:lstStyle/>
                    <a:p>
                      <a:r>
                        <a:rPr lang="en-IN" sz="1600" dirty="0"/>
                        <a:t>570.0</a:t>
                      </a:r>
                    </a:p>
                  </a:txBody>
                  <a:tcPr marL="78926" marR="78926" marT="39463" marB="39463"/>
                </a:tc>
                <a:extLst>
                  <a:ext uri="{0D108BD9-81ED-4DB2-BD59-A6C34878D82A}">
                    <a16:rowId xmlns:a16="http://schemas.microsoft.com/office/drawing/2014/main" val="1335600314"/>
                  </a:ext>
                </a:extLst>
              </a:tr>
              <a:tr h="347273">
                <a:tc>
                  <a:txBody>
                    <a:bodyPr/>
                    <a:lstStyle/>
                    <a:p>
                      <a:r>
                        <a:rPr lang="en-IN" sz="1600" dirty="0"/>
                        <a:t>FDI INFLOWS(In bn$)</a:t>
                      </a:r>
                    </a:p>
                  </a:txBody>
                  <a:tcPr marL="78926" marR="78926" marT="39463" marB="39463"/>
                </a:tc>
                <a:tc>
                  <a:txBody>
                    <a:bodyPr/>
                    <a:lstStyle/>
                    <a:p>
                      <a:r>
                        <a:rPr lang="en-IN" sz="1600" dirty="0"/>
                        <a:t>55.6</a:t>
                      </a:r>
                    </a:p>
                  </a:txBody>
                  <a:tcPr marL="78926" marR="78926" marT="39463" marB="39463"/>
                </a:tc>
                <a:tc>
                  <a:txBody>
                    <a:bodyPr/>
                    <a:lstStyle/>
                    <a:p>
                      <a:r>
                        <a:rPr lang="en-IN" sz="1600" dirty="0"/>
                        <a:t>60.2</a:t>
                      </a:r>
                    </a:p>
                  </a:txBody>
                  <a:tcPr marL="78926" marR="78926" marT="39463" marB="39463"/>
                </a:tc>
                <a:tc>
                  <a:txBody>
                    <a:bodyPr/>
                    <a:lstStyle/>
                    <a:p>
                      <a:r>
                        <a:rPr lang="en-IN" sz="1600" dirty="0"/>
                        <a:t>61.0</a:t>
                      </a:r>
                    </a:p>
                  </a:txBody>
                  <a:tcPr marL="78926" marR="78926" marT="39463" marB="39463"/>
                </a:tc>
                <a:tc>
                  <a:txBody>
                    <a:bodyPr/>
                    <a:lstStyle/>
                    <a:p>
                      <a:r>
                        <a:rPr lang="en-IN" sz="1600" dirty="0"/>
                        <a:t>62.0</a:t>
                      </a:r>
                    </a:p>
                  </a:txBody>
                  <a:tcPr marL="78926" marR="78926" marT="39463" marB="39463"/>
                </a:tc>
                <a:tc>
                  <a:txBody>
                    <a:bodyPr/>
                    <a:lstStyle/>
                    <a:p>
                      <a:r>
                        <a:rPr lang="en-IN" sz="1600" dirty="0"/>
                        <a:t>74.4</a:t>
                      </a:r>
                    </a:p>
                  </a:txBody>
                  <a:tcPr marL="78926" marR="78926" marT="39463" marB="39463"/>
                </a:tc>
                <a:tc>
                  <a:txBody>
                    <a:bodyPr/>
                    <a:lstStyle/>
                    <a:p>
                      <a:r>
                        <a:rPr lang="en-IN" sz="1600" dirty="0"/>
                        <a:t>82.0</a:t>
                      </a:r>
                    </a:p>
                  </a:txBody>
                  <a:tcPr marL="78926" marR="78926" marT="39463" marB="39463"/>
                </a:tc>
                <a:extLst>
                  <a:ext uri="{0D108BD9-81ED-4DB2-BD59-A6C34878D82A}">
                    <a16:rowId xmlns:a16="http://schemas.microsoft.com/office/drawing/2014/main" val="1209335274"/>
                  </a:ext>
                </a:extLst>
              </a:tr>
            </a:tbl>
          </a:graphicData>
        </a:graphic>
      </p:graphicFrame>
    </p:spTree>
    <p:extLst>
      <p:ext uri="{BB962C8B-B14F-4D97-AF65-F5344CB8AC3E}">
        <p14:creationId xmlns:p14="http://schemas.microsoft.com/office/powerpoint/2010/main" val="2778434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1E680-C030-4600-899F-ACE3E20BFBD4}"/>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INDIA’S FDI INFLOWS</a:t>
            </a:r>
          </a:p>
        </p:txBody>
      </p:sp>
      <p:sp>
        <p:nvSpPr>
          <p:cNvPr id="9" name="Text Placeholder 8">
            <a:extLst>
              <a:ext uri="{FF2B5EF4-FFF2-40B4-BE49-F238E27FC236}">
                <a16:creationId xmlns:a16="http://schemas.microsoft.com/office/drawing/2014/main" id="{D2929343-C2B0-41EB-86E5-89447807E953}"/>
              </a:ext>
            </a:extLst>
          </p:cNvPr>
          <p:cNvSpPr>
            <a:spLocks noGrp="1"/>
          </p:cNvSpPr>
          <p:nvPr>
            <p:ph type="body" sz="half" idx="4294967295"/>
          </p:nvPr>
        </p:nvSpPr>
        <p:spPr>
          <a:xfrm>
            <a:off x="4581727" y="649480"/>
            <a:ext cx="3025303" cy="5546047"/>
          </a:xfrm>
        </p:spPr>
        <p:txBody>
          <a:bodyPr anchor="ctr">
            <a:normAutofit/>
          </a:bodyPr>
          <a:lstStyle/>
          <a:p>
            <a:pPr marL="285750" indent="-285750">
              <a:buFont typeface="Arial" panose="020B0604020202020204" pitchFamily="34" charset="0"/>
              <a:buChar char="•"/>
            </a:pPr>
            <a:r>
              <a:rPr lang="en-US" sz="1700">
                <a:latin typeface="Roboto" panose="02000000000000000000" pitchFamily="2" charset="0"/>
                <a:ea typeface="Roboto" panose="02000000000000000000" pitchFamily="2" charset="0"/>
              </a:rPr>
              <a:t>Highest ever FDI inflows despite COVID19, registering a 9.8% jump at a time when global inflows have largely contracted.</a:t>
            </a:r>
          </a:p>
          <a:p>
            <a:pPr marL="285750" indent="-285750">
              <a:buFont typeface="Arial" panose="020B0604020202020204" pitchFamily="34" charset="0"/>
              <a:buChar char="•"/>
            </a:pPr>
            <a:r>
              <a:rPr lang="en-US" sz="1700">
                <a:latin typeface="Roboto" panose="02000000000000000000" pitchFamily="2" charset="0"/>
                <a:ea typeface="Roboto" panose="02000000000000000000" pitchFamily="2" charset="0"/>
              </a:rPr>
              <a:t>  Reflects the steps taken by the government for liberalizing the FDI regime. However, much of the increase was due to mergers and acquisitions compared to greenfield investment.</a:t>
            </a:r>
          </a:p>
          <a:p>
            <a:pPr marL="285750" indent="-285750">
              <a:buFont typeface="Arial" panose="020B0604020202020204" pitchFamily="34" charset="0"/>
              <a:buChar char="•"/>
            </a:pPr>
            <a:r>
              <a:rPr lang="en-US" sz="1700">
                <a:latin typeface="Roboto" panose="02000000000000000000" pitchFamily="2" charset="0"/>
                <a:ea typeface="Roboto" panose="02000000000000000000" pitchFamily="2" charset="0"/>
              </a:rPr>
              <a:t> India’s outward investment has declined in recent years due to weak external demand and subdued investment climate</a:t>
            </a:r>
            <a:endParaRPr lang="en-IN" sz="1700">
              <a:latin typeface="Roboto" panose="02000000000000000000" pitchFamily="2" charset="0"/>
              <a:ea typeface="Roboto" panose="02000000000000000000" pitchFamily="2" charset="0"/>
            </a:endParaRPr>
          </a:p>
        </p:txBody>
      </p:sp>
      <p:graphicFrame>
        <p:nvGraphicFramePr>
          <p:cNvPr id="8" name="Content Placeholder 7">
            <a:extLst>
              <a:ext uri="{FF2B5EF4-FFF2-40B4-BE49-F238E27FC236}">
                <a16:creationId xmlns:a16="http://schemas.microsoft.com/office/drawing/2014/main" id="{EE1A8658-408E-4136-93CC-DBB4BD0ED1F3}"/>
              </a:ext>
            </a:extLst>
          </p:cNvPr>
          <p:cNvGraphicFramePr>
            <a:graphicFrameLocks noGrp="1"/>
          </p:cNvGraphicFramePr>
          <p:nvPr>
            <p:ph idx="1"/>
            <p:extLst>
              <p:ext uri="{D42A27DB-BD31-4B8C-83A1-F6EECF244321}">
                <p14:modId xmlns:p14="http://schemas.microsoft.com/office/powerpoint/2010/main" val="775254636"/>
              </p:ext>
            </p:extLst>
          </p:nvPr>
        </p:nvGraphicFramePr>
        <p:xfrm>
          <a:off x="8109502" y="473654"/>
          <a:ext cx="3615776" cy="59225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8763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E1A026-5E0F-4DCE-BA1E-F92095F296E9}"/>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SNAPSHOT – INDIA’S TRADE BALANCE</a:t>
            </a:r>
          </a:p>
        </p:txBody>
      </p:sp>
      <p:sp>
        <p:nvSpPr>
          <p:cNvPr id="25"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706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9C6CE-2734-4CC6-8FDF-28A683A49AD5}"/>
              </a:ext>
            </a:extLst>
          </p:cNvPr>
          <p:cNvSpPr>
            <a:spLocks noGrp="1"/>
          </p:cNvSpPr>
          <p:nvPr>
            <p:ph type="title"/>
          </p:nvPr>
        </p:nvSpPr>
        <p:spPr>
          <a:xfrm>
            <a:off x="838200" y="-22296"/>
            <a:ext cx="10515600" cy="588604"/>
          </a:xfrm>
        </p:spPr>
        <p:txBody>
          <a:bodyPr>
            <a:noAutofit/>
          </a:bodyPr>
          <a:lstStyle/>
          <a:p>
            <a:pPr algn="ctr"/>
            <a:r>
              <a:rPr lang="en-IN" dirty="0">
                <a:solidFill>
                  <a:srgbClr val="FF0000"/>
                </a:solidFill>
              </a:rPr>
              <a:t>India’s</a:t>
            </a:r>
            <a:r>
              <a:rPr lang="en-IN" dirty="0"/>
              <a:t> </a:t>
            </a:r>
            <a:r>
              <a:rPr lang="en-IN" dirty="0">
                <a:solidFill>
                  <a:srgbClr val="FF0000"/>
                </a:solidFill>
              </a:rPr>
              <a:t>trade</a:t>
            </a:r>
            <a:r>
              <a:rPr lang="en-IN" dirty="0"/>
              <a:t> </a:t>
            </a:r>
            <a:r>
              <a:rPr lang="en-IN" dirty="0">
                <a:solidFill>
                  <a:srgbClr val="FF0000"/>
                </a:solidFill>
              </a:rPr>
              <a:t>balance</a:t>
            </a:r>
          </a:p>
        </p:txBody>
      </p:sp>
      <p:sp>
        <p:nvSpPr>
          <p:cNvPr id="12" name="Text Placeholder 11">
            <a:extLst>
              <a:ext uri="{FF2B5EF4-FFF2-40B4-BE49-F238E27FC236}">
                <a16:creationId xmlns:a16="http://schemas.microsoft.com/office/drawing/2014/main" id="{F56F21FD-FADE-4510-AD70-867E39F312A6}"/>
              </a:ext>
            </a:extLst>
          </p:cNvPr>
          <p:cNvSpPr>
            <a:spLocks noGrp="1"/>
          </p:cNvSpPr>
          <p:nvPr>
            <p:ph type="body" idx="1"/>
          </p:nvPr>
        </p:nvSpPr>
        <p:spPr/>
        <p:txBody>
          <a:bodyPr>
            <a:normAutofit fontScale="55000" lnSpcReduction="20000"/>
          </a:bodyPr>
          <a:lstStyle/>
          <a:p>
            <a:endParaRPr lang="en-IN"/>
          </a:p>
        </p:txBody>
      </p:sp>
      <p:graphicFrame>
        <p:nvGraphicFramePr>
          <p:cNvPr id="6" name="Table 6">
            <a:extLst>
              <a:ext uri="{FF2B5EF4-FFF2-40B4-BE49-F238E27FC236}">
                <a16:creationId xmlns:a16="http://schemas.microsoft.com/office/drawing/2014/main" id="{75BB31EB-15BF-4074-B52A-79C790DD5A87}"/>
              </a:ext>
            </a:extLst>
          </p:cNvPr>
          <p:cNvGraphicFramePr>
            <a:graphicFrameLocks noGrp="1"/>
          </p:cNvGraphicFramePr>
          <p:nvPr>
            <p:ph sz="half" idx="2"/>
            <p:extLst>
              <p:ext uri="{D42A27DB-BD31-4B8C-83A1-F6EECF244321}">
                <p14:modId xmlns:p14="http://schemas.microsoft.com/office/powerpoint/2010/main" val="105364992"/>
              </p:ext>
            </p:extLst>
          </p:nvPr>
        </p:nvGraphicFramePr>
        <p:xfrm>
          <a:off x="5699889" y="590581"/>
          <a:ext cx="6336514" cy="3059436"/>
        </p:xfrm>
        <a:graphic>
          <a:graphicData uri="http://schemas.openxmlformats.org/drawingml/2006/table">
            <a:tbl>
              <a:tblPr firstRow="1" bandRow="1">
                <a:tableStyleId>{93296810-A885-4BE3-A3E7-6D5BEEA58F35}</a:tableStyleId>
              </a:tblPr>
              <a:tblGrid>
                <a:gridCol w="1284648">
                  <a:extLst>
                    <a:ext uri="{9D8B030D-6E8A-4147-A177-3AD203B41FA5}">
                      <a16:colId xmlns:a16="http://schemas.microsoft.com/office/drawing/2014/main" val="3920424929"/>
                    </a:ext>
                  </a:extLst>
                </a:gridCol>
                <a:gridCol w="1284648">
                  <a:extLst>
                    <a:ext uri="{9D8B030D-6E8A-4147-A177-3AD203B41FA5}">
                      <a16:colId xmlns:a16="http://schemas.microsoft.com/office/drawing/2014/main" val="4179895264"/>
                    </a:ext>
                  </a:extLst>
                </a:gridCol>
                <a:gridCol w="1284648">
                  <a:extLst>
                    <a:ext uri="{9D8B030D-6E8A-4147-A177-3AD203B41FA5}">
                      <a16:colId xmlns:a16="http://schemas.microsoft.com/office/drawing/2014/main" val="4251817369"/>
                    </a:ext>
                  </a:extLst>
                </a:gridCol>
                <a:gridCol w="1284648">
                  <a:extLst>
                    <a:ext uri="{9D8B030D-6E8A-4147-A177-3AD203B41FA5}">
                      <a16:colId xmlns:a16="http://schemas.microsoft.com/office/drawing/2014/main" val="1883844628"/>
                    </a:ext>
                  </a:extLst>
                </a:gridCol>
                <a:gridCol w="1197922">
                  <a:extLst>
                    <a:ext uri="{9D8B030D-6E8A-4147-A177-3AD203B41FA5}">
                      <a16:colId xmlns:a16="http://schemas.microsoft.com/office/drawing/2014/main" val="4160131637"/>
                    </a:ext>
                  </a:extLst>
                </a:gridCol>
              </a:tblGrid>
              <a:tr h="487798">
                <a:tc>
                  <a:txBody>
                    <a:bodyPr/>
                    <a:lstStyle/>
                    <a:p>
                      <a:r>
                        <a:rPr lang="en-IN" dirty="0"/>
                        <a:t>Year</a:t>
                      </a:r>
                    </a:p>
                  </a:txBody>
                  <a:tcPr/>
                </a:tc>
                <a:tc>
                  <a:txBody>
                    <a:bodyPr/>
                    <a:lstStyle/>
                    <a:p>
                      <a:r>
                        <a:rPr lang="en-IN"/>
                        <a:t>Exports( USD BN)</a:t>
                      </a:r>
                      <a:endParaRPr lang="en-IN" dirty="0"/>
                    </a:p>
                  </a:txBody>
                  <a:tcPr/>
                </a:tc>
                <a:tc>
                  <a:txBody>
                    <a:bodyPr/>
                    <a:lstStyle/>
                    <a:p>
                      <a:r>
                        <a:rPr lang="en-IN"/>
                        <a:t>Imports</a:t>
                      </a:r>
                    </a:p>
                    <a:p>
                      <a:r>
                        <a:rPr lang="en-IN"/>
                        <a:t>(USD BN)</a:t>
                      </a:r>
                      <a:endParaRPr lang="en-IN" dirty="0"/>
                    </a:p>
                  </a:txBody>
                  <a:tcPr/>
                </a:tc>
                <a:tc>
                  <a:txBody>
                    <a:bodyPr/>
                    <a:lstStyle/>
                    <a:p>
                      <a:r>
                        <a:rPr lang="en-IN"/>
                        <a:t>Total trade </a:t>
                      </a:r>
                      <a:endParaRPr lang="en-IN" dirty="0"/>
                    </a:p>
                  </a:txBody>
                  <a:tcPr/>
                </a:tc>
                <a:tc>
                  <a:txBody>
                    <a:bodyPr/>
                    <a:lstStyle/>
                    <a:p>
                      <a:r>
                        <a:rPr lang="en-IN" dirty="0"/>
                        <a:t>Trade balance </a:t>
                      </a:r>
                    </a:p>
                  </a:txBody>
                  <a:tcPr/>
                </a:tc>
                <a:extLst>
                  <a:ext uri="{0D108BD9-81ED-4DB2-BD59-A6C34878D82A}">
                    <a16:rowId xmlns:a16="http://schemas.microsoft.com/office/drawing/2014/main" val="607303242"/>
                  </a:ext>
                </a:extLst>
              </a:tr>
              <a:tr h="403226">
                <a:tc>
                  <a:txBody>
                    <a:bodyPr/>
                    <a:lstStyle/>
                    <a:p>
                      <a:r>
                        <a:rPr lang="en-IN"/>
                        <a:t>2015-16</a:t>
                      </a:r>
                      <a:endParaRPr lang="en-IN" dirty="0"/>
                    </a:p>
                  </a:txBody>
                  <a:tcPr/>
                </a:tc>
                <a:tc>
                  <a:txBody>
                    <a:bodyPr/>
                    <a:lstStyle/>
                    <a:p>
                      <a:r>
                        <a:rPr lang="en-IN"/>
                        <a:t>262</a:t>
                      </a:r>
                      <a:endParaRPr lang="en-IN" dirty="0"/>
                    </a:p>
                  </a:txBody>
                  <a:tcPr/>
                </a:tc>
                <a:tc>
                  <a:txBody>
                    <a:bodyPr/>
                    <a:lstStyle/>
                    <a:p>
                      <a:r>
                        <a:rPr lang="en-IN"/>
                        <a:t>381</a:t>
                      </a:r>
                      <a:endParaRPr lang="en-IN" dirty="0"/>
                    </a:p>
                  </a:txBody>
                  <a:tcPr/>
                </a:tc>
                <a:tc>
                  <a:txBody>
                    <a:bodyPr/>
                    <a:lstStyle/>
                    <a:p>
                      <a:r>
                        <a:rPr lang="en-IN"/>
                        <a:t>643</a:t>
                      </a:r>
                      <a:endParaRPr lang="en-IN" dirty="0"/>
                    </a:p>
                  </a:txBody>
                  <a:tcPr/>
                </a:tc>
                <a:tc>
                  <a:txBody>
                    <a:bodyPr/>
                    <a:lstStyle/>
                    <a:p>
                      <a:r>
                        <a:rPr lang="en-IN"/>
                        <a:t>(-)118</a:t>
                      </a:r>
                      <a:endParaRPr lang="en-IN" dirty="0"/>
                    </a:p>
                  </a:txBody>
                  <a:tcPr/>
                </a:tc>
                <a:extLst>
                  <a:ext uri="{0D108BD9-81ED-4DB2-BD59-A6C34878D82A}">
                    <a16:rowId xmlns:a16="http://schemas.microsoft.com/office/drawing/2014/main" val="1557417915"/>
                  </a:ext>
                </a:extLst>
              </a:tr>
              <a:tr h="403226">
                <a:tc>
                  <a:txBody>
                    <a:bodyPr/>
                    <a:lstStyle/>
                    <a:p>
                      <a:r>
                        <a:rPr lang="en-IN"/>
                        <a:t>2016-17</a:t>
                      </a:r>
                      <a:endParaRPr lang="en-IN" dirty="0"/>
                    </a:p>
                  </a:txBody>
                  <a:tcPr/>
                </a:tc>
                <a:tc>
                  <a:txBody>
                    <a:bodyPr/>
                    <a:lstStyle/>
                    <a:p>
                      <a:r>
                        <a:rPr lang="en-IN"/>
                        <a:t>276</a:t>
                      </a:r>
                      <a:endParaRPr lang="en-IN" dirty="0"/>
                    </a:p>
                  </a:txBody>
                  <a:tcPr/>
                </a:tc>
                <a:tc>
                  <a:txBody>
                    <a:bodyPr/>
                    <a:lstStyle/>
                    <a:p>
                      <a:r>
                        <a:rPr lang="en-IN"/>
                        <a:t>382</a:t>
                      </a:r>
                      <a:endParaRPr lang="en-IN" dirty="0"/>
                    </a:p>
                  </a:txBody>
                  <a:tcPr/>
                </a:tc>
                <a:tc>
                  <a:txBody>
                    <a:bodyPr/>
                    <a:lstStyle/>
                    <a:p>
                      <a:r>
                        <a:rPr lang="en-IN"/>
                        <a:t>658</a:t>
                      </a:r>
                      <a:endParaRPr lang="en-IN" dirty="0"/>
                    </a:p>
                  </a:txBody>
                  <a:tcPr/>
                </a:tc>
                <a:tc>
                  <a:txBody>
                    <a:bodyPr/>
                    <a:lstStyle/>
                    <a:p>
                      <a:r>
                        <a:rPr lang="en-IN"/>
                        <a:t>(-)106</a:t>
                      </a:r>
                      <a:endParaRPr lang="en-IN" dirty="0"/>
                    </a:p>
                  </a:txBody>
                  <a:tcPr/>
                </a:tc>
                <a:extLst>
                  <a:ext uri="{0D108BD9-81ED-4DB2-BD59-A6C34878D82A}">
                    <a16:rowId xmlns:a16="http://schemas.microsoft.com/office/drawing/2014/main" val="2063665018"/>
                  </a:ext>
                </a:extLst>
              </a:tr>
              <a:tr h="403226">
                <a:tc>
                  <a:txBody>
                    <a:bodyPr/>
                    <a:lstStyle/>
                    <a:p>
                      <a:r>
                        <a:rPr lang="en-IN"/>
                        <a:t>2017-18</a:t>
                      </a:r>
                      <a:endParaRPr lang="en-IN" dirty="0"/>
                    </a:p>
                  </a:txBody>
                  <a:tcPr/>
                </a:tc>
                <a:tc>
                  <a:txBody>
                    <a:bodyPr/>
                    <a:lstStyle/>
                    <a:p>
                      <a:r>
                        <a:rPr lang="en-IN" dirty="0"/>
                        <a:t>303</a:t>
                      </a:r>
                    </a:p>
                  </a:txBody>
                  <a:tcPr/>
                </a:tc>
                <a:tc>
                  <a:txBody>
                    <a:bodyPr/>
                    <a:lstStyle/>
                    <a:p>
                      <a:r>
                        <a:rPr lang="en-IN"/>
                        <a:t>465</a:t>
                      </a:r>
                      <a:endParaRPr lang="en-IN" dirty="0"/>
                    </a:p>
                  </a:txBody>
                  <a:tcPr/>
                </a:tc>
                <a:tc>
                  <a:txBody>
                    <a:bodyPr/>
                    <a:lstStyle/>
                    <a:p>
                      <a:r>
                        <a:rPr lang="en-IN"/>
                        <a:t>768</a:t>
                      </a:r>
                      <a:endParaRPr lang="en-IN" dirty="0"/>
                    </a:p>
                  </a:txBody>
                  <a:tcPr/>
                </a:tc>
                <a:tc>
                  <a:txBody>
                    <a:bodyPr/>
                    <a:lstStyle/>
                    <a:p>
                      <a:r>
                        <a:rPr lang="en-IN"/>
                        <a:t>(-)162</a:t>
                      </a:r>
                      <a:endParaRPr lang="en-IN" dirty="0"/>
                    </a:p>
                  </a:txBody>
                  <a:tcPr/>
                </a:tc>
                <a:extLst>
                  <a:ext uri="{0D108BD9-81ED-4DB2-BD59-A6C34878D82A}">
                    <a16:rowId xmlns:a16="http://schemas.microsoft.com/office/drawing/2014/main" val="2330448956"/>
                  </a:ext>
                </a:extLst>
              </a:tr>
              <a:tr h="403226">
                <a:tc>
                  <a:txBody>
                    <a:bodyPr/>
                    <a:lstStyle/>
                    <a:p>
                      <a:r>
                        <a:rPr lang="en-IN"/>
                        <a:t>2018-19</a:t>
                      </a:r>
                      <a:endParaRPr lang="en-IN" dirty="0"/>
                    </a:p>
                  </a:txBody>
                  <a:tcPr/>
                </a:tc>
                <a:tc>
                  <a:txBody>
                    <a:bodyPr/>
                    <a:lstStyle/>
                    <a:p>
                      <a:r>
                        <a:rPr lang="en-IN"/>
                        <a:t>330</a:t>
                      </a:r>
                      <a:endParaRPr lang="en-IN" dirty="0"/>
                    </a:p>
                  </a:txBody>
                  <a:tcPr/>
                </a:tc>
                <a:tc>
                  <a:txBody>
                    <a:bodyPr/>
                    <a:lstStyle/>
                    <a:p>
                      <a:r>
                        <a:rPr lang="en-IN"/>
                        <a:t>514</a:t>
                      </a:r>
                      <a:endParaRPr lang="en-IN" dirty="0"/>
                    </a:p>
                  </a:txBody>
                  <a:tcPr/>
                </a:tc>
                <a:tc>
                  <a:txBody>
                    <a:bodyPr/>
                    <a:lstStyle/>
                    <a:p>
                      <a:r>
                        <a:rPr lang="en-IN"/>
                        <a:t>844</a:t>
                      </a:r>
                      <a:endParaRPr lang="en-IN" dirty="0"/>
                    </a:p>
                  </a:txBody>
                  <a:tcPr/>
                </a:tc>
                <a:tc>
                  <a:txBody>
                    <a:bodyPr/>
                    <a:lstStyle/>
                    <a:p>
                      <a:r>
                        <a:rPr lang="en-IN"/>
                        <a:t>(-)184</a:t>
                      </a:r>
                      <a:endParaRPr lang="en-IN" dirty="0"/>
                    </a:p>
                  </a:txBody>
                  <a:tcPr/>
                </a:tc>
                <a:extLst>
                  <a:ext uri="{0D108BD9-81ED-4DB2-BD59-A6C34878D82A}">
                    <a16:rowId xmlns:a16="http://schemas.microsoft.com/office/drawing/2014/main" val="3314405969"/>
                  </a:ext>
                </a:extLst>
              </a:tr>
              <a:tr h="403226">
                <a:tc>
                  <a:txBody>
                    <a:bodyPr/>
                    <a:lstStyle/>
                    <a:p>
                      <a:r>
                        <a:rPr lang="en-IN"/>
                        <a:t>2019-2020</a:t>
                      </a:r>
                      <a:endParaRPr lang="en-IN" dirty="0"/>
                    </a:p>
                  </a:txBody>
                  <a:tcPr/>
                </a:tc>
                <a:tc>
                  <a:txBody>
                    <a:bodyPr/>
                    <a:lstStyle/>
                    <a:p>
                      <a:r>
                        <a:rPr lang="en-IN" dirty="0"/>
                        <a:t>313</a:t>
                      </a:r>
                    </a:p>
                  </a:txBody>
                  <a:tcPr/>
                </a:tc>
                <a:tc>
                  <a:txBody>
                    <a:bodyPr/>
                    <a:lstStyle/>
                    <a:p>
                      <a:r>
                        <a:rPr lang="en-IN" dirty="0"/>
                        <a:t>474</a:t>
                      </a:r>
                    </a:p>
                  </a:txBody>
                  <a:tcPr/>
                </a:tc>
                <a:tc>
                  <a:txBody>
                    <a:bodyPr/>
                    <a:lstStyle/>
                    <a:p>
                      <a:r>
                        <a:rPr lang="en-IN"/>
                        <a:t>787</a:t>
                      </a:r>
                      <a:endParaRPr lang="en-IN" dirty="0"/>
                    </a:p>
                  </a:txBody>
                  <a:tcPr/>
                </a:tc>
                <a:tc>
                  <a:txBody>
                    <a:bodyPr/>
                    <a:lstStyle/>
                    <a:p>
                      <a:r>
                        <a:rPr lang="en-IN" dirty="0"/>
                        <a:t>(-)161</a:t>
                      </a:r>
                    </a:p>
                  </a:txBody>
                  <a:tcPr/>
                </a:tc>
                <a:extLst>
                  <a:ext uri="{0D108BD9-81ED-4DB2-BD59-A6C34878D82A}">
                    <a16:rowId xmlns:a16="http://schemas.microsoft.com/office/drawing/2014/main" val="113049856"/>
                  </a:ext>
                </a:extLst>
              </a:tr>
              <a:tr h="403226">
                <a:tc>
                  <a:txBody>
                    <a:bodyPr/>
                    <a:lstStyle/>
                    <a:p>
                      <a:r>
                        <a:rPr lang="en-US" dirty="0"/>
                        <a:t>2020-21</a:t>
                      </a:r>
                      <a:endParaRPr lang="en-IN" dirty="0"/>
                    </a:p>
                  </a:txBody>
                  <a:tcPr/>
                </a:tc>
                <a:tc>
                  <a:txBody>
                    <a:bodyPr/>
                    <a:lstStyle/>
                    <a:p>
                      <a:r>
                        <a:rPr lang="en-US" dirty="0"/>
                        <a:t>291</a:t>
                      </a:r>
                      <a:endParaRPr lang="en-IN" dirty="0"/>
                    </a:p>
                  </a:txBody>
                  <a:tcPr/>
                </a:tc>
                <a:tc>
                  <a:txBody>
                    <a:bodyPr/>
                    <a:lstStyle/>
                    <a:p>
                      <a:r>
                        <a:rPr lang="en-US" dirty="0"/>
                        <a:t>393</a:t>
                      </a:r>
                      <a:endParaRPr lang="en-IN" dirty="0"/>
                    </a:p>
                  </a:txBody>
                  <a:tcPr/>
                </a:tc>
                <a:tc>
                  <a:txBody>
                    <a:bodyPr/>
                    <a:lstStyle/>
                    <a:p>
                      <a:r>
                        <a:rPr lang="en-US" dirty="0"/>
                        <a:t>684</a:t>
                      </a:r>
                      <a:endParaRPr lang="en-IN" dirty="0"/>
                    </a:p>
                  </a:txBody>
                  <a:tcPr/>
                </a:tc>
                <a:tc>
                  <a:txBody>
                    <a:bodyPr/>
                    <a:lstStyle/>
                    <a:p>
                      <a:r>
                        <a:rPr lang="en-US" dirty="0"/>
                        <a:t>(-)102</a:t>
                      </a:r>
                      <a:endParaRPr lang="en-IN" dirty="0"/>
                    </a:p>
                  </a:txBody>
                  <a:tcPr/>
                </a:tc>
                <a:extLst>
                  <a:ext uri="{0D108BD9-81ED-4DB2-BD59-A6C34878D82A}">
                    <a16:rowId xmlns:a16="http://schemas.microsoft.com/office/drawing/2014/main" val="762422680"/>
                  </a:ext>
                </a:extLst>
              </a:tr>
            </a:tbl>
          </a:graphicData>
        </a:graphic>
      </p:graphicFrame>
      <p:sp>
        <p:nvSpPr>
          <p:cNvPr id="13" name="Text Placeholder 12">
            <a:extLst>
              <a:ext uri="{FF2B5EF4-FFF2-40B4-BE49-F238E27FC236}">
                <a16:creationId xmlns:a16="http://schemas.microsoft.com/office/drawing/2014/main" id="{88348734-8D12-4EB5-BF4D-E5CFFDA72D04}"/>
              </a:ext>
            </a:extLst>
          </p:cNvPr>
          <p:cNvSpPr>
            <a:spLocks noGrp="1"/>
          </p:cNvSpPr>
          <p:nvPr>
            <p:ph type="body" sz="quarter" idx="3"/>
          </p:nvPr>
        </p:nvSpPr>
        <p:spPr>
          <a:xfrm flipH="1" flipV="1">
            <a:off x="14971424" y="5525718"/>
            <a:ext cx="642824" cy="245982"/>
          </a:xfrm>
        </p:spPr>
        <p:txBody>
          <a:bodyPr>
            <a:normAutofit fontScale="55000" lnSpcReduction="20000"/>
          </a:bodyPr>
          <a:lstStyle/>
          <a:p>
            <a:endParaRPr lang="en-IN" dirty="0"/>
          </a:p>
        </p:txBody>
      </p:sp>
      <p:sp>
        <p:nvSpPr>
          <p:cNvPr id="14" name="Content Placeholder 13">
            <a:extLst>
              <a:ext uri="{FF2B5EF4-FFF2-40B4-BE49-F238E27FC236}">
                <a16:creationId xmlns:a16="http://schemas.microsoft.com/office/drawing/2014/main" id="{EA484123-0C90-435F-801A-160B4896047C}"/>
              </a:ext>
            </a:extLst>
          </p:cNvPr>
          <p:cNvSpPr>
            <a:spLocks noGrp="1"/>
          </p:cNvSpPr>
          <p:nvPr>
            <p:ph sz="quarter" idx="4"/>
          </p:nvPr>
        </p:nvSpPr>
        <p:spPr>
          <a:xfrm>
            <a:off x="5955459" y="3674291"/>
            <a:ext cx="5183188" cy="1851427"/>
          </a:xfrm>
        </p:spPr>
        <p:txBody>
          <a:bodyPr>
            <a:normAutofit fontScale="25000" lnSpcReduction="20000"/>
          </a:bodyPr>
          <a:lstStyle/>
          <a:p>
            <a:pPr eaLnBrk="1" hangingPunct="1"/>
            <a:r>
              <a:rPr lang="en-US" sz="6400" dirty="0">
                <a:latin typeface="Roboto" panose="02000000000000000000" pitchFamily="2" charset="0"/>
                <a:ea typeface="Roboto" panose="02000000000000000000" pitchFamily="2" charset="0"/>
              </a:rPr>
              <a:t>India’s total trade peaked at US$ 844 bn in 2018-19 following which it has continued to decline due to weak external demand in 2019-20. In 2020-21, the merchandise trade further declined due to the COVID-19 pandemic and stood at US$ 684 bn. </a:t>
            </a:r>
          </a:p>
          <a:p>
            <a:pPr eaLnBrk="1" hangingPunct="1"/>
            <a:r>
              <a:rPr lang="en-US" sz="6400" dirty="0">
                <a:latin typeface="Roboto" panose="02000000000000000000" pitchFamily="2" charset="0"/>
                <a:ea typeface="Roboto" panose="02000000000000000000" pitchFamily="2" charset="0"/>
              </a:rPr>
              <a:t> India’s merchandise trade to GDP ratio has declined from 30.8% in 2018-19 to 26.2% in 2020-21.</a:t>
            </a:r>
            <a:endParaRPr lang="en-US" altLang="en-US" sz="6400" dirty="0">
              <a:latin typeface="Roboto" panose="02000000000000000000" pitchFamily="2" charset="0"/>
              <a:ea typeface="Roboto" panose="02000000000000000000" pitchFamily="2" charset="0"/>
            </a:endParaRPr>
          </a:p>
          <a:p>
            <a:pPr eaLnBrk="1" hangingPunct="1"/>
            <a:r>
              <a:rPr lang="en-US" altLang="en-US" sz="6400" dirty="0">
                <a:latin typeface="Roboto" panose="02000000000000000000" pitchFamily="2" charset="0"/>
                <a:ea typeface="Roboto" panose="02000000000000000000" pitchFamily="2" charset="0"/>
              </a:rPr>
              <a:t>Oil and Gold are the two major component of India’s trade and therefore Merchandise goods (both exports and imports) can be further segmented into 3 major categories: </a:t>
            </a:r>
          </a:p>
          <a:p>
            <a:pPr eaLnBrk="1" hangingPunct="1">
              <a:buFont typeface="Arial" panose="020B0604020202020204" pitchFamily="34" charset="0"/>
              <a:buChar char="•"/>
            </a:pPr>
            <a:r>
              <a:rPr lang="en-US" altLang="en-US" sz="6400" dirty="0">
                <a:latin typeface="Roboto" panose="02000000000000000000" pitchFamily="2" charset="0"/>
                <a:ea typeface="Roboto" panose="02000000000000000000" pitchFamily="2" charset="0"/>
              </a:rPr>
              <a:t> Oil related</a:t>
            </a:r>
          </a:p>
          <a:p>
            <a:pPr eaLnBrk="1" hangingPunct="1">
              <a:buFont typeface="Arial" panose="020B0604020202020204" pitchFamily="34" charset="0"/>
              <a:buChar char="•"/>
            </a:pPr>
            <a:r>
              <a:rPr lang="en-US" altLang="en-US" sz="6400" dirty="0">
                <a:latin typeface="Roboto" panose="02000000000000000000" pitchFamily="2" charset="0"/>
                <a:ea typeface="Roboto" panose="02000000000000000000" pitchFamily="2" charset="0"/>
              </a:rPr>
              <a:t> Gold related</a:t>
            </a:r>
          </a:p>
          <a:p>
            <a:pPr eaLnBrk="1" hangingPunct="1">
              <a:buFont typeface="Arial" panose="020B0604020202020204" pitchFamily="34" charset="0"/>
              <a:buChar char="•"/>
            </a:pPr>
            <a:r>
              <a:rPr lang="en-US" altLang="en-US" sz="6400" dirty="0">
                <a:latin typeface="Roboto" panose="02000000000000000000" pitchFamily="2" charset="0"/>
                <a:ea typeface="Roboto" panose="02000000000000000000" pitchFamily="2" charset="0"/>
              </a:rPr>
              <a:t> Non-Oil Non-Gold related</a:t>
            </a:r>
          </a:p>
          <a:p>
            <a:endParaRPr lang="en-IN" dirty="0"/>
          </a:p>
        </p:txBody>
      </p:sp>
      <p:graphicFrame>
        <p:nvGraphicFramePr>
          <p:cNvPr id="9" name="Chart 8">
            <a:extLst>
              <a:ext uri="{FF2B5EF4-FFF2-40B4-BE49-F238E27FC236}">
                <a16:creationId xmlns:a16="http://schemas.microsoft.com/office/drawing/2014/main" id="{3C0D474C-68B4-45AF-BE66-631B0C4F9C93}"/>
              </a:ext>
            </a:extLst>
          </p:cNvPr>
          <p:cNvGraphicFramePr/>
          <p:nvPr>
            <p:extLst>
              <p:ext uri="{D42A27DB-BD31-4B8C-83A1-F6EECF244321}">
                <p14:modId xmlns:p14="http://schemas.microsoft.com/office/powerpoint/2010/main" val="3637642372"/>
              </p:ext>
            </p:extLst>
          </p:nvPr>
        </p:nvGraphicFramePr>
        <p:xfrm>
          <a:off x="0" y="1005293"/>
          <a:ext cx="5430796" cy="5210064"/>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a:extLst>
              <a:ext uri="{FF2B5EF4-FFF2-40B4-BE49-F238E27FC236}">
                <a16:creationId xmlns:a16="http://schemas.microsoft.com/office/drawing/2014/main" id="{3D8E4DF5-B017-4647-A4E4-23F3B30A0569}"/>
              </a:ext>
            </a:extLst>
          </p:cNvPr>
          <p:cNvCxnSpPr>
            <a:cxnSpLocks/>
          </p:cNvCxnSpPr>
          <p:nvPr/>
        </p:nvCxnSpPr>
        <p:spPr>
          <a:xfrm flipV="1">
            <a:off x="0" y="566309"/>
            <a:ext cx="12192000" cy="242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696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933B-CC8D-46E1-87C1-616324181139}"/>
              </a:ext>
            </a:extLst>
          </p:cNvPr>
          <p:cNvSpPr>
            <a:spLocks noGrp="1"/>
          </p:cNvSpPr>
          <p:nvPr>
            <p:ph type="title"/>
          </p:nvPr>
        </p:nvSpPr>
        <p:spPr>
          <a:xfrm>
            <a:off x="914400" y="-59532"/>
            <a:ext cx="10515600" cy="1325563"/>
          </a:xfrm>
        </p:spPr>
        <p:txBody>
          <a:bodyPr/>
          <a:lstStyle/>
          <a:p>
            <a:pPr algn="ctr"/>
            <a:r>
              <a:rPr lang="en-IN" dirty="0">
                <a:solidFill>
                  <a:srgbClr val="FF0000"/>
                </a:solidFill>
              </a:rPr>
              <a:t>Major Exports and imports </a:t>
            </a:r>
          </a:p>
        </p:txBody>
      </p:sp>
      <p:sp>
        <p:nvSpPr>
          <p:cNvPr id="4" name="Content Placeholder 3">
            <a:extLst>
              <a:ext uri="{FF2B5EF4-FFF2-40B4-BE49-F238E27FC236}">
                <a16:creationId xmlns:a16="http://schemas.microsoft.com/office/drawing/2014/main" id="{33C3356E-640C-41E6-8EF2-C93B7AE6C809}"/>
              </a:ext>
            </a:extLst>
          </p:cNvPr>
          <p:cNvSpPr>
            <a:spLocks noGrp="1"/>
          </p:cNvSpPr>
          <p:nvPr>
            <p:ph sz="half" idx="1"/>
          </p:nvPr>
        </p:nvSpPr>
        <p:spPr/>
        <p:txBody>
          <a:bodyPr>
            <a:normAutofit fontScale="55000" lnSpcReduction="20000"/>
          </a:bodyPr>
          <a:lstStyle/>
          <a:p>
            <a:r>
              <a:rPr lang="en-US" dirty="0">
                <a:solidFill>
                  <a:srgbClr val="000000"/>
                </a:solidFill>
                <a:latin typeface="Roboto" panose="02000000000000000000" pitchFamily="2" charset="0"/>
              </a:rPr>
              <a:t>I</a:t>
            </a:r>
            <a:r>
              <a:rPr lang="en-US" i="0" dirty="0">
                <a:solidFill>
                  <a:srgbClr val="000000"/>
                </a:solidFill>
                <a:effectLst/>
                <a:latin typeface="Roboto" panose="02000000000000000000" pitchFamily="2" charset="0"/>
              </a:rPr>
              <a:t>ndia ranks among world-leading countries</a:t>
            </a:r>
            <a:r>
              <a:rPr lang="en-US" b="1" i="0" dirty="0">
                <a:solidFill>
                  <a:srgbClr val="000000"/>
                </a:solidFill>
                <a:effectLst/>
                <a:latin typeface="Roboto" panose="02000000000000000000" pitchFamily="2" charset="0"/>
              </a:rPr>
              <a:t> exporting </a:t>
            </a:r>
            <a:r>
              <a:rPr lang="en-US" b="0" i="0" u="none" strike="noStrike" dirty="0">
                <a:solidFill>
                  <a:srgbClr val="008285"/>
                </a:solidFill>
                <a:effectLst/>
                <a:latin typeface="Roboto" panose="02000000000000000000" pitchFamily="2" charset="0"/>
                <a:hlinkClick r:id="rId2"/>
              </a:rPr>
              <a:t>diamonds</a:t>
            </a:r>
            <a:r>
              <a:rPr lang="en-US" b="1" i="0" dirty="0">
                <a:solidFill>
                  <a:srgbClr val="000000"/>
                </a:solidFill>
                <a:effectLst/>
                <a:latin typeface="Roboto" panose="02000000000000000000" pitchFamily="2" charset="0"/>
              </a:rPr>
              <a:t>, </a:t>
            </a:r>
            <a:r>
              <a:rPr lang="en-US" b="0" i="0" u="none" strike="noStrike" dirty="0">
                <a:solidFill>
                  <a:srgbClr val="008285"/>
                </a:solidFill>
                <a:effectLst/>
                <a:latin typeface="Roboto" panose="02000000000000000000" pitchFamily="2" charset="0"/>
                <a:hlinkClick r:id="rId3"/>
              </a:rPr>
              <a:t>jewelry</a:t>
            </a:r>
            <a:r>
              <a:rPr lang="en-US" b="1" i="0" dirty="0">
                <a:solidFill>
                  <a:srgbClr val="000000"/>
                </a:solidFill>
                <a:effectLst/>
                <a:latin typeface="Roboto" panose="02000000000000000000" pitchFamily="2" charset="0"/>
              </a:rPr>
              <a:t> and </a:t>
            </a:r>
            <a:r>
              <a:rPr lang="en-US" b="0" i="0" u="none" strike="noStrike" dirty="0">
                <a:solidFill>
                  <a:srgbClr val="008285"/>
                </a:solidFill>
                <a:effectLst/>
                <a:latin typeface="Roboto" panose="02000000000000000000" pitchFamily="2" charset="0"/>
                <a:hlinkClick r:id="rId4"/>
              </a:rPr>
              <a:t>refined petroleum</a:t>
            </a:r>
            <a:r>
              <a:rPr lang="en-US" b="0" i="0" dirty="0">
                <a:solidFill>
                  <a:srgbClr val="000000"/>
                </a:solidFill>
                <a:effectLst/>
                <a:latin typeface="Roboto" panose="02000000000000000000" pitchFamily="2" charset="0"/>
              </a:rPr>
              <a:t>.</a:t>
            </a:r>
          </a:p>
          <a:p>
            <a:br>
              <a:rPr lang="en-US" dirty="0"/>
            </a:br>
            <a:r>
              <a:rPr lang="en-US" b="0" i="0" dirty="0">
                <a:solidFill>
                  <a:srgbClr val="000000"/>
                </a:solidFill>
                <a:effectLst/>
                <a:latin typeface="Roboto" panose="02000000000000000000" pitchFamily="2" charset="0"/>
              </a:rPr>
              <a:t>India’s biggest export products by value in 2020 were refined petroleum oils, diamonds, pharmaceuticals, jewelry and cars. In aggregate, those major exports account for almost one third of the India’s overall exports sales. The commodities themselves suggest a relatively diversified range of exported goods.</a:t>
            </a:r>
          </a:p>
          <a:p>
            <a:endParaRPr lang="en-US" b="0" i="0" dirty="0">
              <a:solidFill>
                <a:srgbClr val="000000"/>
              </a:solidFill>
              <a:effectLst/>
              <a:latin typeface="Roboto" panose="02000000000000000000" pitchFamily="2" charset="0"/>
            </a:endParaRPr>
          </a:p>
          <a:p>
            <a:endParaRPr lang="en-US" dirty="0">
              <a:solidFill>
                <a:srgbClr val="000000"/>
              </a:solidFill>
              <a:latin typeface="Roboto" panose="02000000000000000000" pitchFamily="2" charset="0"/>
            </a:endParaRPr>
          </a:p>
          <a:p>
            <a:r>
              <a:rPr lang="en-US" b="0" i="0" dirty="0">
                <a:solidFill>
                  <a:srgbClr val="000000"/>
                </a:solidFill>
                <a:effectLst/>
                <a:latin typeface="Roboto" panose="02000000000000000000" pitchFamily="2" charset="0"/>
              </a:rPr>
              <a:t>46.9% of India’s exports by value were delivered to fellow Asian countries while 20.1% were sold to North American importers. India shipped another 18.7% worth of goods to Europe. Smaller percentages went to Africa (9.5%), Latin America excluding Mexico but including the Caribbean (3.4%) then Oceania led by Australia (1.5%).</a:t>
            </a:r>
            <a:br>
              <a:rPr lang="en-US" dirty="0"/>
            </a:br>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a:p>
            <a:endParaRPr lang="en-IN" dirty="0"/>
          </a:p>
        </p:txBody>
      </p:sp>
      <p:sp>
        <p:nvSpPr>
          <p:cNvPr id="6" name="Content Placeholder 5">
            <a:extLst>
              <a:ext uri="{FF2B5EF4-FFF2-40B4-BE49-F238E27FC236}">
                <a16:creationId xmlns:a16="http://schemas.microsoft.com/office/drawing/2014/main" id="{0BA86FD9-4FF5-4676-9938-52B19B7390E0}"/>
              </a:ext>
            </a:extLst>
          </p:cNvPr>
          <p:cNvSpPr>
            <a:spLocks noGrp="1"/>
          </p:cNvSpPr>
          <p:nvPr>
            <p:ph sz="half" idx="2"/>
          </p:nvPr>
        </p:nvSpPr>
        <p:spPr/>
        <p:txBody>
          <a:bodyPr>
            <a:normAutofit fontScale="55000" lnSpcReduction="20000"/>
          </a:bodyPr>
          <a:lstStyle/>
          <a:p>
            <a:pPr algn="l"/>
            <a:r>
              <a:rPr lang="en-US" b="0" i="0" dirty="0">
                <a:solidFill>
                  <a:srgbClr val="000000"/>
                </a:solidFill>
                <a:effectLst/>
                <a:latin typeface="Roboto" panose="02000000000000000000" pitchFamily="2" charset="0"/>
              </a:rPr>
              <a:t>India imported US$368 billion worth of goods from around the globe in 2021, up by 3.2% since 2016 but down by -23.2% from 2019 to 2020.</a:t>
            </a:r>
          </a:p>
          <a:p>
            <a:pPr marL="609600" indent="0">
              <a:lnSpc>
                <a:spcPct val="107000"/>
              </a:lnSpc>
              <a:spcAft>
                <a:spcPts val="800"/>
              </a:spcAft>
              <a:buNone/>
            </a:pPr>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India’s biggest import products by value in 2020 were </a:t>
            </a:r>
            <a:r>
              <a:rPr lang="en-IN" sz="2800" dirty="0">
                <a:solidFill>
                  <a:srgbClr val="000000"/>
                </a:solidFill>
                <a:effectLst/>
                <a:latin typeface="Roboto" panose="02000000000000000000" pitchFamily="2" charset="0"/>
                <a:ea typeface="Times New Roman" panose="02020603050405020304" pitchFamily="18" charset="0"/>
                <a:cs typeface="Arial" panose="020B0604020202020204" pitchFamily="34" charset="0"/>
              </a:rPr>
              <a:t>Mineral fuels including oil, Electrical machinery,  Gems, precious metals, Machinery including computers, Organic chemicals, Plastics/ plastic articles, Animal/vegetable fats, oils, waxes Optical/technical/medical apparatus, Iron, </a:t>
            </a:r>
            <a:r>
              <a:rPr lang="en-IN" sz="2800" dirty="0" err="1">
                <a:solidFill>
                  <a:srgbClr val="000000"/>
                </a:solidFill>
                <a:effectLst/>
                <a:latin typeface="Roboto" panose="02000000000000000000" pitchFamily="2" charset="0"/>
                <a:ea typeface="Times New Roman" panose="02020603050405020304" pitchFamily="18" charset="0"/>
                <a:cs typeface="Arial" panose="020B0604020202020204" pitchFamily="34" charset="0"/>
              </a:rPr>
              <a:t>steel,Fertilizers</a:t>
            </a:r>
            <a:endParaRPr lang="en-US" dirty="0"/>
          </a:p>
          <a:p>
            <a:endParaRPr lang="en-US" dirty="0"/>
          </a:p>
          <a:p>
            <a:r>
              <a:rPr lang="en-US" b="0" i="0" dirty="0">
                <a:solidFill>
                  <a:srgbClr val="000000"/>
                </a:solidFill>
                <a:effectLst/>
                <a:latin typeface="Roboto" panose="02000000000000000000" pitchFamily="2" charset="0"/>
              </a:rPr>
              <a:t> 62% of India’s total imports by value in 2020 were purchased from fellow Asian countries. European trade partners supplied 15.9% of import purchased by India while 8.8% worth originated from North America with another 7.5% coming from exporters in Africa. Smaller percentages arrived in India from Latin America (3.7%) excluding Mexico but including the Caribbean, and Oceania (2.1%) led by Australia.</a:t>
            </a:r>
            <a:endParaRPr lang="en-IN" dirty="0"/>
          </a:p>
        </p:txBody>
      </p:sp>
      <p:sp>
        <p:nvSpPr>
          <p:cNvPr id="3" name="Text Placeholder 2">
            <a:extLst>
              <a:ext uri="{FF2B5EF4-FFF2-40B4-BE49-F238E27FC236}">
                <a16:creationId xmlns:a16="http://schemas.microsoft.com/office/drawing/2014/main" id="{32982216-A1F3-4528-B69D-6D42759D4E0A}"/>
              </a:ext>
            </a:extLst>
          </p:cNvPr>
          <p:cNvSpPr>
            <a:spLocks noGrp="1"/>
          </p:cNvSpPr>
          <p:nvPr>
            <p:ph type="body" idx="4294967295"/>
          </p:nvPr>
        </p:nvSpPr>
        <p:spPr>
          <a:xfrm>
            <a:off x="0" y="1333500"/>
            <a:ext cx="5157788" cy="485775"/>
          </a:xfrm>
        </p:spPr>
        <p:txBody>
          <a:bodyPr>
            <a:normAutofit/>
          </a:bodyPr>
          <a:lstStyle/>
          <a:p>
            <a:pPr algn="ctr"/>
            <a:r>
              <a:rPr lang="en-IN" dirty="0"/>
              <a:t>Exports	</a:t>
            </a:r>
          </a:p>
        </p:txBody>
      </p:sp>
      <p:sp>
        <p:nvSpPr>
          <p:cNvPr id="5" name="Text Placeholder 4">
            <a:extLst>
              <a:ext uri="{FF2B5EF4-FFF2-40B4-BE49-F238E27FC236}">
                <a16:creationId xmlns:a16="http://schemas.microsoft.com/office/drawing/2014/main" id="{16D4373E-AE99-4798-8826-2AA1BBA5C178}"/>
              </a:ext>
            </a:extLst>
          </p:cNvPr>
          <p:cNvSpPr>
            <a:spLocks noGrp="1"/>
          </p:cNvSpPr>
          <p:nvPr>
            <p:ph type="body" sz="quarter" idx="4294967295"/>
          </p:nvPr>
        </p:nvSpPr>
        <p:spPr>
          <a:xfrm>
            <a:off x="7008813" y="1333500"/>
            <a:ext cx="5183187" cy="357188"/>
          </a:xfrm>
        </p:spPr>
        <p:txBody>
          <a:bodyPr>
            <a:noAutofit/>
          </a:bodyPr>
          <a:lstStyle/>
          <a:p>
            <a:r>
              <a:rPr lang="en-IN" dirty="0"/>
              <a:t>Imports </a:t>
            </a:r>
          </a:p>
        </p:txBody>
      </p:sp>
      <p:cxnSp>
        <p:nvCxnSpPr>
          <p:cNvPr id="8" name="Straight Connector 7">
            <a:extLst>
              <a:ext uri="{FF2B5EF4-FFF2-40B4-BE49-F238E27FC236}">
                <a16:creationId xmlns:a16="http://schemas.microsoft.com/office/drawing/2014/main" id="{1365131D-A377-4DD0-A8C6-AB4442B3C247}"/>
              </a:ext>
            </a:extLst>
          </p:cNvPr>
          <p:cNvCxnSpPr/>
          <p:nvPr/>
        </p:nvCxnSpPr>
        <p:spPr>
          <a:xfrm>
            <a:off x="0" y="879676"/>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15F5EB0-2E58-4068-869C-427750E472F0}"/>
              </a:ext>
            </a:extLst>
          </p:cNvPr>
          <p:cNvCxnSpPr/>
          <p:nvPr/>
        </p:nvCxnSpPr>
        <p:spPr>
          <a:xfrm>
            <a:off x="6019800" y="879676"/>
            <a:ext cx="0" cy="59783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774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G_CB_Pitchbook_Section_Slide_Master">
  <a:themeElements>
    <a:clrScheme name="ING_CB_Pitchbook_Section_Slide_Master 2">
      <a:dk1>
        <a:srgbClr val="000000"/>
      </a:dk1>
      <a:lt1>
        <a:srgbClr val="FFFFFF"/>
      </a:lt1>
      <a:dk2>
        <a:srgbClr val="A8AECB"/>
      </a:dk2>
      <a:lt2>
        <a:srgbClr val="E4AC69"/>
      </a:lt2>
      <a:accent1>
        <a:srgbClr val="FF6600"/>
      </a:accent1>
      <a:accent2>
        <a:srgbClr val="ABA195"/>
      </a:accent2>
      <a:accent3>
        <a:srgbClr val="FFFFFF"/>
      </a:accent3>
      <a:accent4>
        <a:srgbClr val="000000"/>
      </a:accent4>
      <a:accent5>
        <a:srgbClr val="FFB8AA"/>
      </a:accent5>
      <a:accent6>
        <a:srgbClr val="9B9187"/>
      </a:accent6>
      <a:hlink>
        <a:srgbClr val="5A6A9A"/>
      </a:hlink>
      <a:folHlink>
        <a:srgbClr val="000066"/>
      </a:folHlink>
    </a:clrScheme>
    <a:fontScheme name="ING_CB_Pitchbook_Section_Slide_Mast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xmlns="" w="9525" cap="flat" cmpd="sng" algn="ctr">
              <a:solidFill>
                <a:schemeClr val="accent2"/>
              </a:solidFill>
              <a:prstDash val="solid"/>
              <a:round/>
              <a:headEnd type="none" w="med" len="med"/>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0" fontAlgn="base" latinLnBrk="0" hangingPunct="0">
          <a:lnSpc>
            <a:spcPct val="100000"/>
          </a:lnSpc>
          <a:spcBef>
            <a:spcPct val="4000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xmlns="" w="9525" cap="flat" cmpd="sng" algn="ctr">
              <a:solidFill>
                <a:schemeClr val="accent2"/>
              </a:solidFill>
              <a:prstDash val="solid"/>
              <a:round/>
              <a:headEnd type="none" w="med" len="med"/>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0" fontAlgn="base" latinLnBrk="0" hangingPunct="0">
          <a:lnSpc>
            <a:spcPct val="100000"/>
          </a:lnSpc>
          <a:spcBef>
            <a:spcPct val="4000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defRPr>
        </a:defPPr>
      </a:lstStyle>
    </a:lnDef>
  </a:objectDefaults>
  <a:extraClrSchemeLst>
    <a:extraClrScheme>
      <a:clrScheme name="ING_CB_Pitchbook_Section_Slide_Master 1">
        <a:dk1>
          <a:srgbClr val="000000"/>
        </a:dk1>
        <a:lt1>
          <a:srgbClr val="FFFFFF"/>
        </a:lt1>
        <a:dk2>
          <a:srgbClr val="000066"/>
        </a:dk2>
        <a:lt2>
          <a:srgbClr val="ABA195"/>
        </a:lt2>
        <a:accent1>
          <a:srgbClr val="FF6600"/>
        </a:accent1>
        <a:accent2>
          <a:srgbClr val="ABA195"/>
        </a:accent2>
        <a:accent3>
          <a:srgbClr val="FFFFFF"/>
        </a:accent3>
        <a:accent4>
          <a:srgbClr val="000000"/>
        </a:accent4>
        <a:accent5>
          <a:srgbClr val="FFB8AA"/>
        </a:accent5>
        <a:accent6>
          <a:srgbClr val="9B9187"/>
        </a:accent6>
        <a:hlink>
          <a:srgbClr val="5A6A9A"/>
        </a:hlink>
        <a:folHlink>
          <a:srgbClr val="000066"/>
        </a:folHlink>
      </a:clrScheme>
      <a:clrMap bg1="lt1" tx1="dk1" bg2="lt2" tx2="dk2" accent1="accent1" accent2="accent2" accent3="accent3" accent4="accent4" accent5="accent5" accent6="accent6" hlink="hlink" folHlink="folHlink"/>
    </a:extraClrScheme>
    <a:extraClrScheme>
      <a:clrScheme name="ING_CB_Pitchbook_Section_Slide_Master 2">
        <a:dk1>
          <a:srgbClr val="000000"/>
        </a:dk1>
        <a:lt1>
          <a:srgbClr val="FFFFFF"/>
        </a:lt1>
        <a:dk2>
          <a:srgbClr val="A8AECB"/>
        </a:dk2>
        <a:lt2>
          <a:srgbClr val="E4AC69"/>
        </a:lt2>
        <a:accent1>
          <a:srgbClr val="FF6600"/>
        </a:accent1>
        <a:accent2>
          <a:srgbClr val="ABA195"/>
        </a:accent2>
        <a:accent3>
          <a:srgbClr val="FFFFFF"/>
        </a:accent3>
        <a:accent4>
          <a:srgbClr val="000000"/>
        </a:accent4>
        <a:accent5>
          <a:srgbClr val="FFB8AA"/>
        </a:accent5>
        <a:accent6>
          <a:srgbClr val="9B9187"/>
        </a:accent6>
        <a:hlink>
          <a:srgbClr val="5A6A9A"/>
        </a:hlink>
        <a:folHlink>
          <a:srgbClr val="0000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44925</TotalTime>
  <Words>4101</Words>
  <Application>Microsoft Office PowerPoint</Application>
  <PresentationFormat>Widescreen</PresentationFormat>
  <Paragraphs>1322</Paragraphs>
  <Slides>37</Slides>
  <Notes>0</Notes>
  <HiddenSlides>0</HiddenSlides>
  <MMClips>1</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Office Theme</vt:lpstr>
      <vt:lpstr>ING_CB_Pitchbook_Section_Slide_Master</vt:lpstr>
      <vt:lpstr>INDIA’S CURRENT ACCOUNT DEFICIT (2016-2021)</vt:lpstr>
      <vt:lpstr>INDEX</vt:lpstr>
      <vt:lpstr>WHAT IS CURRENT ACCOUNT BALANCE? </vt:lpstr>
      <vt:lpstr>India’s external sector indicators</vt:lpstr>
      <vt:lpstr>PowerPoint Presentation</vt:lpstr>
      <vt:lpstr>INDIA’S FDI INFLOWS</vt:lpstr>
      <vt:lpstr>SNAPSHOT – INDIA’S TRADE BALANCE</vt:lpstr>
      <vt:lpstr>India’s trade balance</vt:lpstr>
      <vt:lpstr>Major Exports and imports </vt:lpstr>
      <vt:lpstr>India’s major trading partners </vt:lpstr>
      <vt:lpstr>India’s trade basket</vt:lpstr>
      <vt:lpstr>MERCHANDISE</vt:lpstr>
      <vt:lpstr>Merchandise exports</vt:lpstr>
      <vt:lpstr>MERCHANDISE EXPORTS: NON-OIL NON-GOLD</vt:lpstr>
      <vt:lpstr>PowerPoint Presentation</vt:lpstr>
      <vt:lpstr> TEXTILE EXPORTS</vt:lpstr>
      <vt:lpstr>MERCHANDISE EXPORTS – OUTLOOK FY2021-2022</vt:lpstr>
      <vt:lpstr>MERCHANDISE EXPORTS – EXPECTATIONS FY22</vt:lpstr>
      <vt:lpstr>MERCHANDISE IMPORTS</vt:lpstr>
      <vt:lpstr>India’s Crude Oil Import – Outlook FY-22</vt:lpstr>
      <vt:lpstr>GLOBAL GOLD MARKETS </vt:lpstr>
      <vt:lpstr>GLOBAL GOLD MARKETS </vt:lpstr>
      <vt:lpstr>Global gold demand</vt:lpstr>
      <vt:lpstr>PowerPoint Presentation</vt:lpstr>
      <vt:lpstr>INDIAN GOLD MARKET</vt:lpstr>
      <vt:lpstr>INDIA’S GOLD CONSUMPTION</vt:lpstr>
      <vt:lpstr>INDIA’S GOLD IMPORT – OUTLOOK FY 2021-22</vt:lpstr>
      <vt:lpstr>MERCHANDISE IMPORT EXPECTATION FY22</vt:lpstr>
      <vt:lpstr>INVISIBLES</vt:lpstr>
      <vt:lpstr>SERVICES TREND</vt:lpstr>
      <vt:lpstr>SERVICES TRADE KEY COMPONENTS  FY 2020-21 </vt:lpstr>
      <vt:lpstr>SOFTWARE</vt:lpstr>
      <vt:lpstr>PRIVATE TRANSFER: REMITTANCES</vt:lpstr>
      <vt:lpstr>TRAVEL</vt:lpstr>
      <vt:lpstr>INVISIBLES – EXPECTATION FY2021-22</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INDIA’S CURRENT ACCOUNT DEFICIT (2016-2021)</dc:title>
  <dc:creator>sakshum kapoor</dc:creator>
  <cp:lastModifiedBy>sakshum kapoor</cp:lastModifiedBy>
  <cp:revision>9</cp:revision>
  <dcterms:created xsi:type="dcterms:W3CDTF">2021-12-19T21:07:11Z</dcterms:created>
  <dcterms:modified xsi:type="dcterms:W3CDTF">2023-06-11T15:03:29Z</dcterms:modified>
</cp:coreProperties>
</file>